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2229ED-B68F-488A-83AF-E51F0CC52A5C}" type="datetimeFigureOut">
              <a:rPr lang="fr-FR" smtClean="0"/>
              <a:pPr/>
              <a:t>10/03/2014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F937A2-31FE-47CF-A911-2C5DEA433FD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4F937A2-31FE-47CF-A911-2C5DEA433FD8}" type="slidenum">
              <a:rPr lang="fr-FR" smtClean="0"/>
              <a:pPr/>
              <a:t>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126DB48-C62A-4164-B41B-21B6987C6FEB}" type="datetimeFigureOut">
              <a:rPr lang="fr-FR" smtClean="0"/>
              <a:pPr/>
              <a:t>10/03/2014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C5AE548-E2AF-451B-AF66-EF6B8ADF8BD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26DB48-C62A-4164-B41B-21B6987C6FEB}" type="datetimeFigureOut">
              <a:rPr lang="fr-FR" smtClean="0"/>
              <a:pPr/>
              <a:t>10/03/2014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C5AE548-E2AF-451B-AF66-EF6B8ADF8BD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26DB48-C62A-4164-B41B-21B6987C6FEB}" type="datetimeFigureOut">
              <a:rPr lang="fr-FR" smtClean="0"/>
              <a:pPr/>
              <a:t>10/03/2014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C5AE548-E2AF-451B-AF66-EF6B8ADF8BD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26DB48-C62A-4164-B41B-21B6987C6FEB}" type="datetimeFigureOut">
              <a:rPr lang="fr-FR" smtClean="0"/>
              <a:pPr/>
              <a:t>10/03/2014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C5AE548-E2AF-451B-AF66-EF6B8ADF8BD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126DB48-C62A-4164-B41B-21B6987C6FEB}" type="datetimeFigureOut">
              <a:rPr lang="fr-FR" smtClean="0"/>
              <a:pPr/>
              <a:t>10/03/2014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C5AE548-E2AF-451B-AF66-EF6B8ADF8BD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126DB48-C62A-4164-B41B-21B6987C6FEB}" type="datetimeFigureOut">
              <a:rPr lang="fr-FR" smtClean="0"/>
              <a:pPr/>
              <a:t>10/03/2014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C5AE548-E2AF-451B-AF66-EF6B8ADF8BD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126DB48-C62A-4164-B41B-21B6987C6FEB}" type="datetimeFigureOut">
              <a:rPr lang="fr-FR" smtClean="0"/>
              <a:pPr/>
              <a:t>10/03/2014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C5AE548-E2AF-451B-AF66-EF6B8ADF8BD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126DB48-C62A-4164-B41B-21B6987C6FEB}" type="datetimeFigureOut">
              <a:rPr lang="fr-FR" smtClean="0"/>
              <a:pPr/>
              <a:t>10/03/2014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C5AE548-E2AF-451B-AF66-EF6B8ADF8BD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126DB48-C62A-4164-B41B-21B6987C6FEB}" type="datetimeFigureOut">
              <a:rPr lang="fr-FR" smtClean="0"/>
              <a:pPr/>
              <a:t>10/03/2014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C5AE548-E2AF-451B-AF66-EF6B8ADF8BD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126DB48-C62A-4164-B41B-21B6987C6FEB}" type="datetimeFigureOut">
              <a:rPr lang="fr-FR" smtClean="0"/>
              <a:pPr/>
              <a:t>10/03/2014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C5AE548-E2AF-451B-AF66-EF6B8ADF8BD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126DB48-C62A-4164-B41B-21B6987C6FEB}" type="datetimeFigureOut">
              <a:rPr lang="fr-FR" smtClean="0"/>
              <a:pPr/>
              <a:t>10/03/2014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C5AE548-E2AF-451B-AF66-EF6B8ADF8BD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6B19C"/>
            </a:gs>
            <a:gs pos="30000">
              <a:srgbClr val="D49E6C"/>
            </a:gs>
            <a:gs pos="70000">
              <a:srgbClr val="A65528"/>
            </a:gs>
            <a:gs pos="100000">
              <a:srgbClr val="663012"/>
            </a:gs>
          </a:gsLst>
          <a:lin ang="540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6DB48-C62A-4164-B41B-21B6987C6FEB}" type="datetimeFigureOut">
              <a:rPr lang="fr-FR" smtClean="0"/>
              <a:pPr/>
              <a:t>10/03/2014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AE548-E2AF-451B-AF66-EF6B8ADF8BD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620688"/>
            <a:ext cx="7772400" cy="1037977"/>
          </a:xfrm>
        </p:spPr>
        <p:txBody>
          <a:bodyPr>
            <a:normAutofit fontScale="90000"/>
          </a:bodyPr>
          <a:lstStyle/>
          <a:p>
            <a:r>
              <a:rPr lang="fr-FR" sz="5400" u="sng" dirty="0" smtClean="0">
                <a:solidFill>
                  <a:schemeClr val="bg1"/>
                </a:solidFill>
              </a:rPr>
              <a:t>Le mythe d’Iphigénie</a:t>
            </a:r>
            <a:br>
              <a:rPr lang="fr-FR" sz="5400" u="sng" dirty="0" smtClean="0">
                <a:solidFill>
                  <a:schemeClr val="bg1"/>
                </a:solidFill>
              </a:rPr>
            </a:br>
            <a:r>
              <a:rPr lang="fr-FR" sz="1600" dirty="0" smtClean="0">
                <a:solidFill>
                  <a:schemeClr val="bg1"/>
                </a:solidFill>
              </a:rPr>
              <a:t>Amanda Picard – Estelle Lecoin </a:t>
            </a:r>
            <a:endParaRPr lang="fr-FR" sz="1600" dirty="0">
              <a:solidFill>
                <a:schemeClr val="bg1"/>
              </a:solidFill>
            </a:endParaRPr>
          </a:p>
        </p:txBody>
      </p:sp>
      <p:pic>
        <p:nvPicPr>
          <p:cNvPr id="1026" name="Picture 2" descr="http://eduscol.education.fr/louvre/morphe/images/iphig2.jpg"/>
          <p:cNvPicPr>
            <a:picLocks noChangeAspect="1" noChangeArrowheads="1"/>
          </p:cNvPicPr>
          <p:nvPr/>
        </p:nvPicPr>
        <p:blipFill>
          <a:blip r:embed="rId2" cstate="print"/>
          <a:srcRect/>
          <a:stretch>
            <a:fillRect/>
          </a:stretch>
        </p:blipFill>
        <p:spPr bwMode="auto">
          <a:xfrm>
            <a:off x="2483768" y="2132856"/>
            <a:ext cx="3744415" cy="3744416"/>
          </a:xfrm>
          <a:prstGeom prst="rect">
            <a:avLst/>
          </a:prstGeom>
          <a:noFill/>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sz="5400" u="sng" dirty="0" smtClean="0">
                <a:solidFill>
                  <a:schemeClr val="bg1"/>
                </a:solidFill>
              </a:rPr>
              <a:t>Résumé du Mythe</a:t>
            </a:r>
            <a:r>
              <a:rPr lang="fr-FR" sz="5400" dirty="0" smtClean="0">
                <a:solidFill>
                  <a:schemeClr val="bg1"/>
                </a:solidFill>
              </a:rPr>
              <a:t> </a:t>
            </a:r>
            <a:endParaRPr lang="fr-FR" sz="5400" dirty="0">
              <a:solidFill>
                <a:schemeClr val="bg1"/>
              </a:solidFill>
            </a:endParaRPr>
          </a:p>
        </p:txBody>
      </p:sp>
      <p:sp>
        <p:nvSpPr>
          <p:cNvPr id="3" name="Espace réservé du contenu 2"/>
          <p:cNvSpPr>
            <a:spLocks noGrp="1"/>
          </p:cNvSpPr>
          <p:nvPr>
            <p:ph idx="1"/>
          </p:nvPr>
        </p:nvSpPr>
        <p:spPr>
          <a:xfrm>
            <a:off x="611560" y="1412776"/>
            <a:ext cx="7920880" cy="2304256"/>
          </a:xfrm>
        </p:spPr>
        <p:txBody>
          <a:bodyPr>
            <a:normAutofit fontScale="92500" lnSpcReduction="20000"/>
          </a:bodyPr>
          <a:lstStyle/>
          <a:p>
            <a:pPr>
              <a:buNone/>
            </a:pPr>
            <a:r>
              <a:rPr lang="fr-FR" sz="1600" dirty="0" smtClean="0"/>
              <a:t>		</a:t>
            </a:r>
            <a:r>
              <a:rPr lang="fr-FR" sz="1900" dirty="0" smtClean="0">
                <a:solidFill>
                  <a:schemeClr val="bg1"/>
                </a:solidFill>
              </a:rPr>
              <a:t>L’épisode </a:t>
            </a:r>
            <a:r>
              <a:rPr lang="fr-FR" sz="1900" dirty="0">
                <a:solidFill>
                  <a:schemeClr val="bg1"/>
                </a:solidFill>
              </a:rPr>
              <a:t>du sacrifice se situe au moment de la guerre de Troie. Iphigénie est l'une des filles d'Agamemnon et de Clytemnestre. Hélène, femme de Ménélas, lui-même frère d’Agamemnon et roi de Mycènes, </a:t>
            </a:r>
            <a:r>
              <a:rPr lang="fr-FR" sz="1900" dirty="0" smtClean="0">
                <a:solidFill>
                  <a:schemeClr val="bg1"/>
                </a:solidFill>
              </a:rPr>
              <a:t>a </a:t>
            </a:r>
            <a:r>
              <a:rPr lang="fr-FR" sz="1900" dirty="0">
                <a:solidFill>
                  <a:schemeClr val="bg1"/>
                </a:solidFill>
              </a:rPr>
              <a:t>été enlevée par Paris. Ménélas et Agamemnon partent pour Troie récupérer Hélène cependant un calme persistant empêche les bateaux de prendre la mer. Sur le conseil de devin Calchas, Iphigénie devait être sacrifiée à la déesse Artémis, pour que les vents puissent pousser la flotte grecque d'Aulis vers Troie. Sur les conseils d'Ulysse, son père la fit venir sous le faux prétexte de devenir l'épouse d'Achille. Iphigénie fut tuée par le couteau du  sacrificateur. </a:t>
            </a:r>
            <a:endParaRPr lang="fr-FR" sz="1900" dirty="0">
              <a:solidFill>
                <a:srgbClr val="FF0000"/>
              </a:solidFill>
            </a:endParaRPr>
          </a:p>
          <a:p>
            <a:pPr>
              <a:buNone/>
            </a:pPr>
            <a:endParaRPr lang="fr-FR" sz="1600" dirty="0"/>
          </a:p>
        </p:txBody>
      </p:sp>
      <p:pic>
        <p:nvPicPr>
          <p:cNvPr id="4102" name="Picture 6" descr="http://rotpier27.files.wordpress.com/2011/07/sacrifice-diphigc3a9nie.jpg"/>
          <p:cNvPicPr>
            <a:picLocks noChangeAspect="1" noChangeArrowheads="1"/>
          </p:cNvPicPr>
          <p:nvPr/>
        </p:nvPicPr>
        <p:blipFill>
          <a:blip r:embed="rId2" cstate="print"/>
          <a:srcRect/>
          <a:stretch>
            <a:fillRect/>
          </a:stretch>
        </p:blipFill>
        <p:spPr bwMode="auto">
          <a:xfrm>
            <a:off x="3347864" y="3789040"/>
            <a:ext cx="2608967" cy="2076997"/>
          </a:xfrm>
          <a:prstGeom prst="rect">
            <a:avLst/>
          </a:prstGeom>
          <a:noFill/>
          <a:effectLst>
            <a:reflection blurRad="6350" stA="52000" endA="300" endPos="35000" dir="5400000" sy="-100000" algn="bl" rotWithShape="0"/>
            <a:softEdge rad="127000"/>
          </a:effectLst>
        </p:spPr>
      </p:pic>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5400" u="sng" dirty="0" smtClean="0">
                <a:solidFill>
                  <a:schemeClr val="bg1"/>
                </a:solidFill>
              </a:rPr>
              <a:t>Version picturale du Mythe</a:t>
            </a:r>
            <a:endParaRPr lang="fr-FR" sz="5400" u="sng" dirty="0">
              <a:solidFill>
                <a:schemeClr val="bg1"/>
              </a:solidFill>
            </a:endParaRPr>
          </a:p>
        </p:txBody>
      </p:sp>
      <p:sp>
        <p:nvSpPr>
          <p:cNvPr id="3" name="Espace réservé du contenu 2"/>
          <p:cNvSpPr>
            <a:spLocks noGrp="1"/>
          </p:cNvSpPr>
          <p:nvPr>
            <p:ph idx="1"/>
          </p:nvPr>
        </p:nvSpPr>
        <p:spPr>
          <a:xfrm>
            <a:off x="467544" y="5805264"/>
            <a:ext cx="8363272" cy="824955"/>
          </a:xfrm>
        </p:spPr>
        <p:txBody>
          <a:bodyPr>
            <a:normAutofit fontScale="32500" lnSpcReduction="20000"/>
          </a:bodyPr>
          <a:lstStyle/>
          <a:p>
            <a:pPr algn="ctr">
              <a:buNone/>
            </a:pPr>
            <a:r>
              <a:rPr lang="fr-FR" sz="4900" b="1" dirty="0" err="1" smtClean="0">
                <a:solidFill>
                  <a:schemeClr val="bg1"/>
                </a:solidFill>
              </a:rPr>
              <a:t>Bertholet</a:t>
            </a:r>
            <a:r>
              <a:rPr lang="fr-FR" sz="4900" b="1" dirty="0" smtClean="0">
                <a:solidFill>
                  <a:schemeClr val="bg1"/>
                </a:solidFill>
              </a:rPr>
              <a:t> Flemalle (1641-1675), </a:t>
            </a:r>
            <a:r>
              <a:rPr lang="fr-FR" sz="4900" b="1" i="1" u="sng" dirty="0" smtClean="0">
                <a:solidFill>
                  <a:schemeClr val="bg1"/>
                </a:solidFill>
              </a:rPr>
              <a:t>Le sacrifice d'Iphigénie</a:t>
            </a:r>
          </a:p>
          <a:p>
            <a:pPr algn="ctr">
              <a:buNone/>
            </a:pPr>
            <a:r>
              <a:rPr lang="fr-FR" sz="4900" dirty="0">
                <a:solidFill>
                  <a:schemeClr val="bg1"/>
                </a:solidFill>
              </a:rPr>
              <a:t>H</a:t>
            </a:r>
            <a:r>
              <a:rPr lang="fr-FR" sz="4900" dirty="0" smtClean="0">
                <a:solidFill>
                  <a:schemeClr val="bg1"/>
                </a:solidFill>
              </a:rPr>
              <a:t>uile sur toile 160 cm x 163 cm</a:t>
            </a:r>
            <a:endParaRPr lang="fr-FR" sz="4900" b="1" i="1" dirty="0" smtClean="0">
              <a:solidFill>
                <a:schemeClr val="bg1"/>
              </a:solidFill>
            </a:endParaRPr>
          </a:p>
          <a:p>
            <a:pPr algn="ctr">
              <a:buNone/>
            </a:pPr>
            <a:r>
              <a:rPr lang="fr-FR" b="1" i="1" dirty="0" smtClean="0"/>
              <a:t/>
            </a:r>
            <a:br>
              <a:rPr lang="fr-FR" b="1" i="1" dirty="0" smtClean="0"/>
            </a:br>
            <a:endParaRPr lang="fr-FR" dirty="0"/>
          </a:p>
        </p:txBody>
      </p:sp>
      <p:pic>
        <p:nvPicPr>
          <p:cNvPr id="15362" name="Picture 2" descr="http://eduscol.education.fr/louvre/morphe/images/iphig1.jpg"/>
          <p:cNvPicPr>
            <a:picLocks noChangeAspect="1" noChangeArrowheads="1"/>
          </p:cNvPicPr>
          <p:nvPr/>
        </p:nvPicPr>
        <p:blipFill>
          <a:blip r:embed="rId2" cstate="print"/>
          <a:srcRect/>
          <a:stretch>
            <a:fillRect/>
          </a:stretch>
        </p:blipFill>
        <p:spPr bwMode="auto">
          <a:xfrm>
            <a:off x="2339752" y="1412776"/>
            <a:ext cx="4279390" cy="4173164"/>
          </a:xfrm>
          <a:prstGeom prst="rect">
            <a:avLst/>
          </a:prstGeom>
          <a:noFill/>
        </p:spPr>
      </p:pic>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solidFill>
                  <a:schemeClr val="bg1"/>
                </a:solidFill>
              </a:rPr>
              <a:t>Version picturale du Mythe</a:t>
            </a:r>
            <a:endParaRPr lang="fr-FR" dirty="0"/>
          </a:p>
        </p:txBody>
      </p:sp>
      <p:sp>
        <p:nvSpPr>
          <p:cNvPr id="3" name="Espace réservé du contenu 2"/>
          <p:cNvSpPr>
            <a:spLocks noGrp="1"/>
          </p:cNvSpPr>
          <p:nvPr>
            <p:ph idx="1"/>
          </p:nvPr>
        </p:nvSpPr>
        <p:spPr>
          <a:xfrm>
            <a:off x="457200" y="1340768"/>
            <a:ext cx="8229600" cy="4785395"/>
          </a:xfrm>
        </p:spPr>
        <p:txBody>
          <a:bodyPr>
            <a:normAutofit fontScale="77500" lnSpcReduction="20000"/>
          </a:bodyPr>
          <a:lstStyle/>
          <a:p>
            <a:pPr algn="just">
              <a:buNone/>
            </a:pPr>
            <a:r>
              <a:rPr lang="fr-FR" sz="1400" dirty="0" smtClean="0"/>
              <a:t>	</a:t>
            </a:r>
            <a:r>
              <a:rPr lang="fr-FR" sz="2400" dirty="0" smtClean="0">
                <a:solidFill>
                  <a:schemeClr val="bg1"/>
                </a:solidFill>
              </a:rPr>
              <a:t>Le tableau représente une scène tragique dans lequel on assiste à la mort d’Iphigénie </a:t>
            </a:r>
            <a:r>
              <a:rPr lang="fr-FR" sz="2400" dirty="0" smtClean="0">
                <a:solidFill>
                  <a:schemeClr val="bg1"/>
                </a:solidFill>
              </a:rPr>
              <a:t>Devant </a:t>
            </a:r>
            <a:r>
              <a:rPr lang="fr-FR" sz="2400" dirty="0" smtClean="0">
                <a:solidFill>
                  <a:schemeClr val="bg1"/>
                </a:solidFill>
              </a:rPr>
              <a:t>l’horreur de la scène tous les personnages semblent terriblement bouleversés par la mort d’Iphigénie. </a:t>
            </a:r>
          </a:p>
          <a:p>
            <a:pPr algn="just">
              <a:buNone/>
            </a:pPr>
            <a:r>
              <a:rPr lang="fr-FR" sz="2400" dirty="0" smtClean="0">
                <a:solidFill>
                  <a:schemeClr val="bg1"/>
                </a:solidFill>
              </a:rPr>
              <a:t>	Tout d’abord on observe un prêtre embrassant l’autel en signe d’honneur et d’admiration pour la jeune femme, le soldat a les yeux baissés pour ne pas voir l’horrible drame, de plus on remarque la présence d’une femme à gauche qui se cache les yeux afin de ne pas assister à la mort d’Iphigénie.  </a:t>
            </a:r>
            <a:endParaRPr lang="fr-FR" sz="2400" dirty="0" smtClean="0">
              <a:solidFill>
                <a:srgbClr val="FF0000"/>
              </a:solidFill>
            </a:endParaRPr>
          </a:p>
          <a:p>
            <a:pPr algn="just">
              <a:buNone/>
            </a:pPr>
            <a:r>
              <a:rPr lang="fr-FR" sz="2400" dirty="0" smtClean="0">
                <a:solidFill>
                  <a:schemeClr val="bg1"/>
                </a:solidFill>
              </a:rPr>
              <a:t>	Aussi les objets et les circonstances dans lesquelles Iphigénie est tuée peuvent traduire une scène dramatique, en effet elle est tuée sur l’autel, aussi le glaive du soldat est posé au sol, les chaussures de la victime posées sur le sol, devant l’autel. </a:t>
            </a:r>
          </a:p>
          <a:p>
            <a:pPr algn="just">
              <a:buNone/>
            </a:pPr>
            <a:r>
              <a:rPr lang="fr-FR" sz="2400" dirty="0" smtClean="0">
                <a:solidFill>
                  <a:schemeClr val="bg1"/>
                </a:solidFill>
              </a:rPr>
              <a:t>	Quant à Iphigénie elle parait prête à mourir et à affronter son destin. </a:t>
            </a:r>
          </a:p>
          <a:p>
            <a:pPr algn="just">
              <a:buNone/>
            </a:pPr>
            <a:r>
              <a:rPr lang="fr-FR" sz="2400" dirty="0" smtClean="0">
                <a:solidFill>
                  <a:schemeClr val="bg1"/>
                </a:solidFill>
              </a:rPr>
              <a:t>	Cependant, on observe un élément qui éclaire la pièce en opposition à l’ambiance dramatique, en effet on observe Artémis qui est allongée sur un croissant de lune, elle semble protéger Iphigénie, à sa droite on note la présence d’une biche. On sait que Artémis épargnera Iphigénie prise de pitié pour la jeune fille lui substitue une biche comme victime. </a:t>
            </a:r>
          </a:p>
          <a:p>
            <a:pPr algn="just">
              <a:buNone/>
            </a:pPr>
            <a:r>
              <a:rPr lang="fr-FR" sz="2400" dirty="0" smtClean="0">
                <a:solidFill>
                  <a:schemeClr val="bg1"/>
                </a:solidFill>
              </a:rPr>
              <a:t>	Dans cette œuvre tous les éléments sur la mort d’Iphigénie sont mis en scène. Le peintre donne une version réelle sur la mort d’Iphigénie.</a:t>
            </a:r>
          </a:p>
          <a:p>
            <a:pPr>
              <a:buNone/>
            </a:pPr>
            <a:endParaRPr lang="fr-FR" sz="2400"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solidFill>
                  <a:schemeClr val="bg1"/>
                </a:solidFill>
              </a:rPr>
              <a:t>L’Innocence sacrifiée : un thème récurrent.</a:t>
            </a:r>
            <a:endParaRPr lang="fr-FR" u="sng" dirty="0">
              <a:solidFill>
                <a:schemeClr val="bg1"/>
              </a:solidFill>
            </a:endParaRPr>
          </a:p>
        </p:txBody>
      </p:sp>
      <p:sp>
        <p:nvSpPr>
          <p:cNvPr id="3" name="Espace réservé du contenu 2"/>
          <p:cNvSpPr>
            <a:spLocks noGrp="1"/>
          </p:cNvSpPr>
          <p:nvPr>
            <p:ph idx="1"/>
          </p:nvPr>
        </p:nvSpPr>
        <p:spPr>
          <a:xfrm>
            <a:off x="251520" y="1556793"/>
            <a:ext cx="8424936" cy="2520279"/>
          </a:xfrm>
        </p:spPr>
        <p:txBody>
          <a:bodyPr>
            <a:normAutofit lnSpcReduction="10000"/>
          </a:bodyPr>
          <a:lstStyle/>
          <a:p>
            <a:r>
              <a:rPr lang="fr-FR" sz="1900" dirty="0" smtClean="0">
                <a:solidFill>
                  <a:schemeClr val="bg1"/>
                </a:solidFill>
              </a:rPr>
              <a:t>Les scènes de sacrifices d’enfants, de jeunes filles, sont </a:t>
            </a:r>
            <a:r>
              <a:rPr lang="fr-FR" sz="1900" dirty="0" smtClean="0">
                <a:solidFill>
                  <a:schemeClr val="bg1"/>
                </a:solidFill>
              </a:rPr>
              <a:t>récurrent</a:t>
            </a:r>
            <a:r>
              <a:rPr lang="fr-FR" sz="1900" dirty="0" smtClean="0">
                <a:solidFill>
                  <a:schemeClr val="bg1"/>
                </a:solidFill>
              </a:rPr>
              <a:t>e</a:t>
            </a:r>
            <a:r>
              <a:rPr lang="fr-FR" sz="1900" dirty="0" smtClean="0">
                <a:solidFill>
                  <a:schemeClr val="bg1"/>
                </a:solidFill>
              </a:rPr>
              <a:t>s </a:t>
            </a:r>
            <a:r>
              <a:rPr lang="fr-FR" sz="1900" dirty="0" smtClean="0">
                <a:solidFill>
                  <a:schemeClr val="bg1"/>
                </a:solidFill>
              </a:rPr>
              <a:t>dans certains mythes comme ici dans le mythe d’Iphigénie.</a:t>
            </a:r>
          </a:p>
          <a:p>
            <a:r>
              <a:rPr lang="fr-FR" sz="1900" dirty="0" smtClean="0">
                <a:solidFill>
                  <a:schemeClr val="bg1"/>
                </a:solidFill>
              </a:rPr>
              <a:t>Nous pouvons </a:t>
            </a:r>
            <a:r>
              <a:rPr lang="fr-FR" sz="1900" dirty="0" smtClean="0">
                <a:solidFill>
                  <a:schemeClr val="bg1"/>
                </a:solidFill>
              </a:rPr>
              <a:t>apparenter </a:t>
            </a:r>
            <a:r>
              <a:rPr lang="fr-FR" sz="1900" dirty="0" smtClean="0">
                <a:solidFill>
                  <a:schemeClr val="bg1"/>
                </a:solidFill>
              </a:rPr>
              <a:t>l’histoire d’Iphigénie, sacrifiée par son père à la déesse Artémis, à celle des enfants carthaginois, sacrifiés au dieu Moloch-Baal.  Flaubert, dans </a:t>
            </a:r>
            <a:r>
              <a:rPr lang="fr-FR" sz="1900" i="1" u="sng" dirty="0" smtClean="0">
                <a:solidFill>
                  <a:schemeClr val="bg1"/>
                </a:solidFill>
              </a:rPr>
              <a:t>Salammbô </a:t>
            </a:r>
            <a:r>
              <a:rPr lang="fr-FR" sz="1900" dirty="0" smtClean="0">
                <a:solidFill>
                  <a:schemeClr val="bg1"/>
                </a:solidFill>
              </a:rPr>
              <a:t> relate l’histoire de ces enfants : Après la 1 ère guerre punique, Carthage est ruinée et ne peut pas payer ses mercenaires, qui l’on aidée à gagner la guerre. Ces mercenaires ne tardent pas à se révolter.  Désespérés par le siège dont ils sont victimes, sacrifient au dieu Baal des enfants, brûlés vif en guise d’offrande. </a:t>
            </a:r>
          </a:p>
          <a:p>
            <a:endParaRPr lang="fr-FR" dirty="0" smtClean="0">
              <a:solidFill>
                <a:schemeClr val="bg1"/>
              </a:solidFill>
            </a:endParaRPr>
          </a:p>
          <a:p>
            <a:pPr>
              <a:buNone/>
            </a:pPr>
            <a:endParaRPr lang="fr-FR" dirty="0" smtClean="0">
              <a:solidFill>
                <a:schemeClr val="bg1"/>
              </a:solidFill>
            </a:endParaRPr>
          </a:p>
          <a:p>
            <a:pPr>
              <a:buNone/>
            </a:pPr>
            <a:endParaRPr lang="fr-FR" dirty="0" smtClean="0">
              <a:solidFill>
                <a:schemeClr val="bg1"/>
              </a:solidFill>
            </a:endParaRPr>
          </a:p>
          <a:p>
            <a:endParaRPr lang="fr-FR" dirty="0"/>
          </a:p>
        </p:txBody>
      </p:sp>
      <p:pic>
        <p:nvPicPr>
          <p:cNvPr id="4098" name="Picture 2" descr="http://upload.wikimedia.org/wikipedia/commons/thumb/3/3e/Bardo_Baal_Thinissut.jpg/537px-Bardo_Baal_Thinissut.jpg"/>
          <p:cNvPicPr>
            <a:picLocks noChangeAspect="1" noChangeArrowheads="1"/>
          </p:cNvPicPr>
          <p:nvPr/>
        </p:nvPicPr>
        <p:blipFill>
          <a:blip r:embed="rId2" cstate="print"/>
          <a:srcRect/>
          <a:stretch>
            <a:fillRect/>
          </a:stretch>
        </p:blipFill>
        <p:spPr bwMode="auto">
          <a:xfrm>
            <a:off x="2915816" y="4077072"/>
            <a:ext cx="2113835" cy="2359912"/>
          </a:xfrm>
          <a:prstGeom prst="rect">
            <a:avLst/>
          </a:prstGeom>
          <a:noFill/>
        </p:spPr>
      </p:pic>
      <p:sp>
        <p:nvSpPr>
          <p:cNvPr id="7" name="ZoneTexte 6"/>
          <p:cNvSpPr txBox="1"/>
          <p:nvPr/>
        </p:nvSpPr>
        <p:spPr>
          <a:xfrm>
            <a:off x="2699792" y="6488668"/>
            <a:ext cx="2880320" cy="369332"/>
          </a:xfrm>
          <a:prstGeom prst="rect">
            <a:avLst/>
          </a:prstGeom>
          <a:noFill/>
        </p:spPr>
        <p:txBody>
          <a:bodyPr wrap="square" rtlCol="0">
            <a:spAutoFit/>
          </a:bodyPr>
          <a:lstStyle/>
          <a:p>
            <a:r>
              <a:rPr lang="fr-FR" dirty="0" smtClean="0">
                <a:solidFill>
                  <a:schemeClr val="bg1"/>
                </a:solidFill>
              </a:rPr>
              <a:t>Baal, divinité carthaginoise.</a:t>
            </a:r>
            <a:endParaRPr lang="fr-FR"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7"/>
            <a:ext cx="8229600" cy="3960440"/>
          </a:xfrm>
        </p:spPr>
        <p:txBody>
          <a:bodyPr>
            <a:normAutofit fontScale="92500" lnSpcReduction="10000"/>
          </a:bodyPr>
          <a:lstStyle/>
          <a:p>
            <a:r>
              <a:rPr lang="fr-FR" sz="2100" dirty="0" smtClean="0">
                <a:solidFill>
                  <a:schemeClr val="bg1"/>
                </a:solidFill>
              </a:rPr>
              <a:t>Extrait «  Les bras d’airain allaient plus vite. Ils ne s’arrêtaient plus. Chaque fois que l’on y posait un enfant, les prêtres de Moloch étendaient la main sur lui, pour le charger des crimes du peuple, en vociférant « Ce ne sont pas des hommes, mais des bœufs! » et la multitude à l’entour répétait « des bœufs! des bœufs! »  » </a:t>
            </a:r>
            <a:endParaRPr lang="fr-FR" sz="2100" u="sng" dirty="0" smtClean="0">
              <a:solidFill>
                <a:schemeClr val="bg1"/>
              </a:solidFill>
            </a:endParaRPr>
          </a:p>
          <a:p>
            <a:pPr>
              <a:buNone/>
            </a:pPr>
            <a:r>
              <a:rPr lang="fr-FR" sz="2100" i="1" dirty="0" smtClean="0">
                <a:solidFill>
                  <a:schemeClr val="bg1"/>
                </a:solidFill>
              </a:rPr>
              <a:t>Salammbô, </a:t>
            </a:r>
            <a:r>
              <a:rPr lang="fr-FR" sz="2100" dirty="0" smtClean="0">
                <a:solidFill>
                  <a:schemeClr val="bg1"/>
                </a:solidFill>
              </a:rPr>
              <a:t>Flaubert.</a:t>
            </a:r>
          </a:p>
          <a:p>
            <a:pPr marL="342900" lvl="1" indent="-342900">
              <a:buNone/>
            </a:pPr>
            <a:r>
              <a:rPr lang="fr-FR" sz="2100" dirty="0" smtClean="0">
                <a:solidFill>
                  <a:schemeClr val="bg1"/>
                </a:solidFill>
              </a:rPr>
              <a:t>Ce thème est également présent dans la religion </a:t>
            </a:r>
            <a:r>
              <a:rPr lang="fr-FR" sz="2100" dirty="0" smtClean="0">
                <a:solidFill>
                  <a:srgbClr val="FF0000"/>
                </a:solidFill>
              </a:rPr>
              <a:t>(des précisions !) </a:t>
            </a:r>
            <a:r>
              <a:rPr lang="fr-FR" sz="2100" dirty="0" smtClean="0">
                <a:solidFill>
                  <a:schemeClr val="bg1"/>
                </a:solidFill>
              </a:rPr>
              <a:t>: en effet, on peut relier le sacrifice d’Iphigénie à celui d’Isaac : Dieu demanda  à un de ses fidèle</a:t>
            </a:r>
            <a:r>
              <a:rPr lang="fr-FR" sz="2100" dirty="0" smtClean="0">
                <a:solidFill>
                  <a:srgbClr val="FF0000"/>
                </a:solidFill>
              </a:rPr>
              <a:t>s</a:t>
            </a:r>
            <a:r>
              <a:rPr lang="fr-FR" sz="2100" dirty="0" smtClean="0">
                <a:solidFill>
                  <a:schemeClr val="bg1"/>
                </a:solidFill>
              </a:rPr>
              <a:t>, Abraham de sacrifier son fils unique, Isaac, afin de tester sa foi. Voyant Abraham s’exécuter, il lui offre un bouc afin de remplacer son fils sur l’autel, et le remercie de sa fidélité.</a:t>
            </a:r>
          </a:p>
          <a:p>
            <a:pPr>
              <a:buNone/>
            </a:pPr>
            <a:endParaRPr lang="fr-FR" sz="2100" dirty="0" smtClean="0">
              <a:solidFill>
                <a:schemeClr val="bg1"/>
              </a:solidFill>
            </a:endParaRPr>
          </a:p>
          <a:p>
            <a:r>
              <a:rPr lang="fr-FR" sz="2100" i="1" dirty="0" smtClean="0">
                <a:solidFill>
                  <a:schemeClr val="bg1"/>
                </a:solidFill>
              </a:rPr>
              <a:t>Le sacrifice d’Isaac : </a:t>
            </a:r>
          </a:p>
          <a:p>
            <a:endParaRPr lang="fr-FR" sz="2200" dirty="0"/>
          </a:p>
        </p:txBody>
      </p:sp>
      <p:pic>
        <p:nvPicPr>
          <p:cNvPr id="5" name="Picture 2" descr="http://www.mauriceblanchot.net/blog/public/.caravage.le.sacrifice.d.isaac_m.jpg"/>
          <p:cNvPicPr>
            <a:picLocks noChangeAspect="1" noChangeArrowheads="1"/>
          </p:cNvPicPr>
          <p:nvPr/>
        </p:nvPicPr>
        <p:blipFill>
          <a:blip r:embed="rId2" cstate="print"/>
          <a:srcRect/>
          <a:stretch>
            <a:fillRect/>
          </a:stretch>
        </p:blipFill>
        <p:spPr bwMode="auto">
          <a:xfrm>
            <a:off x="2555776" y="4221088"/>
            <a:ext cx="3256028" cy="2492896"/>
          </a:xfrm>
          <a:prstGeom prst="rect">
            <a:avLst/>
          </a:prstGeom>
          <a:noFill/>
        </p:spPr>
      </p:pic>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u="sng" dirty="0" smtClean="0">
                <a:solidFill>
                  <a:schemeClr val="bg1"/>
                </a:solidFill>
              </a:rPr>
              <a:t>Iphigénie, </a:t>
            </a:r>
            <a:r>
              <a:rPr lang="fr-FR" u="sng" dirty="0" smtClean="0">
                <a:solidFill>
                  <a:schemeClr val="bg1"/>
                </a:solidFill>
              </a:rPr>
              <a:t>Racine</a:t>
            </a:r>
            <a:endParaRPr lang="fr-FR" u="sng" dirty="0">
              <a:solidFill>
                <a:schemeClr val="bg1"/>
              </a:solidFill>
            </a:endParaRPr>
          </a:p>
        </p:txBody>
      </p:sp>
      <p:sp>
        <p:nvSpPr>
          <p:cNvPr id="3" name="Espace réservé du contenu 2"/>
          <p:cNvSpPr>
            <a:spLocks noGrp="1"/>
          </p:cNvSpPr>
          <p:nvPr>
            <p:ph idx="1"/>
          </p:nvPr>
        </p:nvSpPr>
        <p:spPr/>
        <p:txBody>
          <a:bodyPr>
            <a:normAutofit/>
          </a:bodyPr>
          <a:lstStyle/>
          <a:p>
            <a:pPr lvl="1">
              <a:buNone/>
            </a:pPr>
            <a:r>
              <a:rPr lang="fr-FR" sz="1900" dirty="0" smtClean="0">
                <a:solidFill>
                  <a:schemeClr val="bg1"/>
                </a:solidFill>
              </a:rPr>
              <a:t>Nous allons étudier ici les différences rencontrées entre le mythe d’origine, et la version écrite par Racine en 1674.</a:t>
            </a:r>
          </a:p>
          <a:p>
            <a:pPr lvl="1">
              <a:buNone/>
            </a:pPr>
            <a:r>
              <a:rPr lang="fr-FR" sz="1900" dirty="0" smtClean="0">
                <a:solidFill>
                  <a:schemeClr val="bg1"/>
                </a:solidFill>
              </a:rPr>
              <a:t>Tout d’abord, nous rencontrons dans l’œuvre de Racine des différences concernant les sentiments des personnages.</a:t>
            </a:r>
          </a:p>
          <a:p>
            <a:pPr lvl="1">
              <a:buNone/>
            </a:pPr>
            <a:r>
              <a:rPr lang="fr-FR" sz="1900" dirty="0" smtClean="0">
                <a:solidFill>
                  <a:schemeClr val="bg1"/>
                </a:solidFill>
              </a:rPr>
              <a:t>Certes, nous pouvons toujours </a:t>
            </a:r>
            <a:r>
              <a:rPr lang="fr-FR" sz="1900" dirty="0" smtClean="0">
                <a:solidFill>
                  <a:schemeClr val="bg1"/>
                </a:solidFill>
              </a:rPr>
              <a:t>observer </a:t>
            </a:r>
            <a:r>
              <a:rPr lang="fr-FR" sz="1900" dirty="0" smtClean="0">
                <a:solidFill>
                  <a:schemeClr val="bg1"/>
                </a:solidFill>
              </a:rPr>
              <a:t>l’affliction d’Agamemnon devant le devoir qu’il a de sacrifier sa fille, du fait de sa situation et de son statut.</a:t>
            </a:r>
          </a:p>
          <a:p>
            <a:pPr lvl="1">
              <a:buNone/>
            </a:pPr>
            <a:r>
              <a:rPr lang="fr-FR" sz="1900" dirty="0" smtClean="0">
                <a:solidFill>
                  <a:schemeClr val="bg1"/>
                </a:solidFill>
              </a:rPr>
              <a:t>Cependant, dans le mythe d’origine, nous pouvons sentir qu’Achille, à qui Iphigénie est promise, n’est pas attaché à son futur destin d’époux. Il est contre le fait que l’on utilise son nom a des fins si peu morales. Mais dans la pièce de Racine, on retrouve un Achille amoureux, désireux de protéger Iphigénie : « Je voulais vote fille, et ne part qu’à ce prix. » ( Acte IV, scène 6 vers 1400)</a:t>
            </a:r>
            <a:endParaRPr lang="fr-FR" sz="1900"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contenu 2"/>
          <p:cNvSpPr>
            <a:spLocks noGrp="1"/>
          </p:cNvSpPr>
          <p:nvPr>
            <p:ph idx="1"/>
          </p:nvPr>
        </p:nvSpPr>
        <p:spPr>
          <a:xfrm>
            <a:off x="457200" y="476672"/>
            <a:ext cx="8229600" cy="5649491"/>
          </a:xfrm>
        </p:spPr>
        <p:txBody>
          <a:bodyPr>
            <a:normAutofit fontScale="85000" lnSpcReduction="10000"/>
          </a:bodyPr>
          <a:lstStyle/>
          <a:p>
            <a:pPr>
              <a:buNone/>
            </a:pPr>
            <a:r>
              <a:rPr lang="fr-FR" sz="1900" dirty="0" smtClean="0">
                <a:solidFill>
                  <a:schemeClr val="bg1"/>
                </a:solidFill>
              </a:rPr>
              <a:t>L’attitude d’Iphigénie est la même dans Racine que dans le mythe d’origine : malgré la trahison de son père, elle reste sereine et fataliste face à son destin funèbre, et comprend le désarroi d’Agamemnon. L’attitude de sa mère, Clytemnestre, est également identique : elle est révoltée et déterminée à sauver son enfant, et ne comprend pas les décisions d’Agamemnon.</a:t>
            </a:r>
          </a:p>
          <a:p>
            <a:pPr>
              <a:buNone/>
            </a:pPr>
            <a:r>
              <a:rPr lang="fr-FR" sz="1900" dirty="0" smtClean="0">
                <a:solidFill>
                  <a:schemeClr val="bg1"/>
                </a:solidFill>
              </a:rPr>
              <a:t>On retrouve encore une différence concernant la fin de l’œuvre : dans le mythe Iphigénie </a:t>
            </a:r>
            <a:r>
              <a:rPr lang="fr-FR" sz="1900" dirty="0" smtClean="0">
                <a:solidFill>
                  <a:schemeClr val="bg1"/>
                </a:solidFill>
              </a:rPr>
              <a:t>est </a:t>
            </a:r>
            <a:r>
              <a:rPr lang="fr-FR" sz="1900" dirty="0" smtClean="0">
                <a:solidFill>
                  <a:schemeClr val="bg1"/>
                </a:solidFill>
              </a:rPr>
              <a:t>prise en pitié par </a:t>
            </a:r>
            <a:r>
              <a:rPr lang="fr-FR" sz="1900" dirty="0" smtClean="0">
                <a:solidFill>
                  <a:schemeClr val="bg1"/>
                </a:solidFill>
              </a:rPr>
              <a:t>une </a:t>
            </a:r>
            <a:r>
              <a:rPr lang="fr-FR" sz="1900" dirty="0" smtClean="0">
                <a:solidFill>
                  <a:schemeClr val="bg1"/>
                </a:solidFill>
              </a:rPr>
              <a:t>déesse, et remplacée au dernier moment par une biche, avant d’être atteinte </a:t>
            </a:r>
            <a:r>
              <a:rPr lang="fr-FR" sz="1900" dirty="0" smtClean="0">
                <a:solidFill>
                  <a:schemeClr val="bg1"/>
                </a:solidFill>
              </a:rPr>
              <a:t>par </a:t>
            </a:r>
            <a:r>
              <a:rPr lang="fr-FR" sz="1900" dirty="0" smtClean="0">
                <a:solidFill>
                  <a:schemeClr val="bg1"/>
                </a:solidFill>
              </a:rPr>
              <a:t>le coup fatidique. Tandis que dans l’œuvre de Racine, on assiste à une chute quelque peu surprenante : Agamemnon, Calchas se sont mépris sur la victime, qui n’est pas la Fille du roi, mais </a:t>
            </a:r>
            <a:r>
              <a:rPr lang="fr-FR" sz="1900" dirty="0" err="1" smtClean="0">
                <a:solidFill>
                  <a:schemeClr val="bg1"/>
                </a:solidFill>
              </a:rPr>
              <a:t>Eriphile</a:t>
            </a:r>
            <a:r>
              <a:rPr lang="fr-FR" sz="1900" dirty="0" smtClean="0">
                <a:solidFill>
                  <a:schemeClr val="bg1"/>
                </a:solidFill>
              </a:rPr>
              <a:t>, une jeune fille abandonnée à la naissance puis adoptée. Il se trouve que son véritable nom est Iphigénie, et qu’elle est une fille illégitime d’Hélène. </a:t>
            </a:r>
          </a:p>
          <a:p>
            <a:pPr>
              <a:buNone/>
            </a:pPr>
            <a:r>
              <a:rPr lang="fr-FR" sz="1900" dirty="0" smtClean="0">
                <a:solidFill>
                  <a:schemeClr val="bg1"/>
                </a:solidFill>
              </a:rPr>
              <a:t> Extrait :</a:t>
            </a:r>
            <a:r>
              <a:rPr lang="fr-FR" sz="1900" i="1" dirty="0" smtClean="0">
                <a:solidFill>
                  <a:schemeClr val="bg1"/>
                </a:solidFill>
              </a:rPr>
              <a:t> Iphigénie, </a:t>
            </a:r>
            <a:r>
              <a:rPr lang="fr-FR" sz="1900" dirty="0" smtClean="0">
                <a:solidFill>
                  <a:schemeClr val="bg1"/>
                </a:solidFill>
              </a:rPr>
              <a:t>Racine</a:t>
            </a:r>
          </a:p>
          <a:p>
            <a:pPr>
              <a:buNone/>
            </a:pPr>
            <a:r>
              <a:rPr lang="fr-FR" sz="1900" dirty="0" smtClean="0">
                <a:solidFill>
                  <a:schemeClr val="bg1"/>
                </a:solidFill>
              </a:rPr>
              <a:t>« Vous, Achille, a-t-il dit, et vous, Grecs, qu’on m’écoute.</a:t>
            </a:r>
          </a:p>
          <a:p>
            <a:pPr>
              <a:buNone/>
            </a:pPr>
            <a:r>
              <a:rPr lang="fr-FR" sz="1900" dirty="0" smtClean="0">
                <a:solidFill>
                  <a:schemeClr val="bg1"/>
                </a:solidFill>
              </a:rPr>
              <a:t>Le dieu qui maintenant vous  parle par ma voix</a:t>
            </a:r>
          </a:p>
          <a:p>
            <a:pPr>
              <a:buNone/>
            </a:pPr>
            <a:r>
              <a:rPr lang="fr-FR" sz="1900" dirty="0" smtClean="0">
                <a:solidFill>
                  <a:schemeClr val="bg1"/>
                </a:solidFill>
              </a:rPr>
              <a:t>M’explique son oracle, et m’instruit de son choix.</a:t>
            </a:r>
          </a:p>
          <a:p>
            <a:pPr>
              <a:buNone/>
            </a:pPr>
            <a:r>
              <a:rPr lang="fr-FR" sz="1900" dirty="0" smtClean="0">
                <a:solidFill>
                  <a:schemeClr val="bg1"/>
                </a:solidFill>
              </a:rPr>
              <a:t>Un autre sang d’Hélène, une autre Iphigénie</a:t>
            </a:r>
          </a:p>
          <a:p>
            <a:pPr>
              <a:buNone/>
            </a:pPr>
            <a:r>
              <a:rPr lang="fr-FR" sz="1900" dirty="0" smtClean="0">
                <a:solidFill>
                  <a:schemeClr val="bg1"/>
                </a:solidFill>
              </a:rPr>
              <a:t>Sur ce bord immolée y doit laisser sa vie</a:t>
            </a:r>
          </a:p>
          <a:p>
            <a:pPr>
              <a:buNone/>
            </a:pPr>
            <a:r>
              <a:rPr lang="fr-FR" sz="1900" dirty="0" smtClean="0">
                <a:solidFill>
                  <a:schemeClr val="bg1"/>
                </a:solidFill>
              </a:rPr>
              <a:t>Thésée avec Hélène uni secrètement</a:t>
            </a:r>
          </a:p>
          <a:p>
            <a:pPr>
              <a:buNone/>
            </a:pPr>
            <a:r>
              <a:rPr lang="fr-FR" sz="1900" dirty="0" smtClean="0">
                <a:solidFill>
                  <a:schemeClr val="bg1"/>
                </a:solidFill>
              </a:rPr>
              <a:t>Fit succéder l’hymen à son enlèvement.</a:t>
            </a:r>
          </a:p>
          <a:p>
            <a:pPr>
              <a:buNone/>
            </a:pPr>
            <a:r>
              <a:rPr lang="fr-FR" sz="1900" dirty="0" smtClean="0">
                <a:solidFill>
                  <a:schemeClr val="bg1"/>
                </a:solidFill>
              </a:rPr>
              <a:t>Une fille en sortit, que sa mère à celée,</a:t>
            </a:r>
          </a:p>
          <a:p>
            <a:pPr>
              <a:buNone/>
            </a:pPr>
            <a:r>
              <a:rPr lang="fr-FR" sz="1900" dirty="0" smtClean="0">
                <a:solidFill>
                  <a:schemeClr val="bg1"/>
                </a:solidFill>
              </a:rPr>
              <a:t>Du nom d’Iphigénie elle fut appelée.</a:t>
            </a:r>
          </a:p>
          <a:p>
            <a:pPr>
              <a:buNone/>
            </a:pPr>
            <a:r>
              <a:rPr lang="fr-FR" sz="1900" dirty="0" smtClean="0">
                <a:solidFill>
                  <a:schemeClr val="bg1"/>
                </a:solidFill>
              </a:rPr>
              <a:t>Je vis moi-même alors ce fruit de leurs amours…</a:t>
            </a:r>
          </a:p>
          <a:p>
            <a:pPr>
              <a:buNone/>
            </a:pPr>
            <a:r>
              <a:rPr lang="fr-FR" sz="1900" dirty="0" smtClean="0">
                <a:solidFill>
                  <a:schemeClr val="bg1"/>
                </a:solidFill>
              </a:rPr>
              <a:t>Et c’est elle, en un mot, que demandent les dieux. »</a:t>
            </a:r>
          </a:p>
          <a:p>
            <a:pPr>
              <a:buNone/>
            </a:pPr>
            <a:endParaRPr lang="fr-FR" sz="1900" dirty="0" smtClean="0">
              <a:solidFill>
                <a:schemeClr val="bg1"/>
              </a:solidFill>
            </a:endParaRPr>
          </a:p>
          <a:p>
            <a:pPr>
              <a:buNone/>
            </a:pPr>
            <a:endParaRPr lang="fr-FR" sz="1900" dirty="0" smtClean="0">
              <a:solidFill>
                <a:schemeClr val="bg1"/>
              </a:solidFill>
            </a:endParaRPr>
          </a:p>
          <a:p>
            <a:pPr>
              <a:buNone/>
            </a:pPr>
            <a:endParaRPr lang="fr-FR" sz="2400" dirty="0" smtClean="0">
              <a:solidFill>
                <a:schemeClr val="bg1"/>
              </a:solidFill>
            </a:endParaRPr>
          </a:p>
          <a:p>
            <a:pPr>
              <a:buNone/>
            </a:pPr>
            <a:endParaRPr lang="fr-FR" sz="2400" dirty="0">
              <a:solidFill>
                <a:schemeClr val="bg1"/>
              </a:solidFill>
            </a:endParaRP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252</Words>
  <Application>Microsoft Office PowerPoint</Application>
  <PresentationFormat>Affichage à l'écran (4:3)</PresentationFormat>
  <Paragraphs>48</Paragraphs>
  <Slides>8</Slides>
  <Notes>1</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Le mythe d’Iphigénie Amanda Picard – Estelle Lecoin </vt:lpstr>
      <vt:lpstr>Résumé du Mythe </vt:lpstr>
      <vt:lpstr>Version picturale du Mythe</vt:lpstr>
      <vt:lpstr>Version picturale du Mythe</vt:lpstr>
      <vt:lpstr>L’Innocence sacrifiée : un thème récurrent.</vt:lpstr>
      <vt:lpstr>Diapositive 6</vt:lpstr>
      <vt:lpstr>Iphigénie, Racine</vt:lpstr>
      <vt:lpstr>  </vt:lpstr>
    </vt:vector>
  </TitlesOfParts>
  <Company>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mythe d’Iphigénie </dc:title>
  <dc:creator>ADMIN H</dc:creator>
  <cp:lastModifiedBy>Proprietaire</cp:lastModifiedBy>
  <cp:revision>46</cp:revision>
  <dcterms:created xsi:type="dcterms:W3CDTF">2014-01-27T13:11:34Z</dcterms:created>
  <dcterms:modified xsi:type="dcterms:W3CDTF">2014-03-10T12:41:58Z</dcterms:modified>
</cp:coreProperties>
</file>