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5"/>
  </p:notesMasterIdLst>
  <p:sldIdLst>
    <p:sldId id="256" r:id="rId5"/>
    <p:sldId id="257" r:id="rId6"/>
    <p:sldId id="260" r:id="rId7"/>
    <p:sldId id="262" r:id="rId8"/>
    <p:sldId id="264" r:id="rId9"/>
    <p:sldId id="266" r:id="rId10"/>
    <p:sldId id="268" r:id="rId11"/>
    <p:sldId id="270" r:id="rId12"/>
    <p:sldId id="272"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F40B208-773C-474D-B35E-E00C3E218A45}">
          <p14:sldIdLst>
            <p14:sldId id="256"/>
            <p14:sldId id="257"/>
            <p14:sldId id="260"/>
            <p14:sldId id="262"/>
            <p14:sldId id="264"/>
            <p14:sldId id="266"/>
            <p14:sldId id="268"/>
            <p14:sldId id="270"/>
            <p14:sldId id="272"/>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02" autoAdjust="0"/>
  </p:normalViewPr>
  <p:slideViewPr>
    <p:cSldViewPr>
      <p:cViewPr varScale="1">
        <p:scale>
          <a:sx n="103" d="100"/>
          <a:sy n="103" d="100"/>
        </p:scale>
        <p:origin x="-19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FA529-C5A1-460B-BA46-BF904EAE20BB}" type="datetimeFigureOut">
              <a:rPr lang="en-US" smtClean="0"/>
              <a:pPr/>
              <a:t>10/02/16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E2F44-8237-4FE1-8158-66FD10459920}" type="slidenum">
              <a:rPr lang="en-US" smtClean="0"/>
              <a:pPr/>
              <a:t>‹#›</a:t>
            </a:fld>
            <a:endParaRPr lang="en-US"/>
          </a:p>
        </p:txBody>
      </p:sp>
    </p:spTree>
    <p:extLst>
      <p:ext uri="{BB962C8B-B14F-4D97-AF65-F5344CB8AC3E}">
        <p14:creationId xmlns:p14="http://schemas.microsoft.com/office/powerpoint/2010/main" val="155977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et modifiez le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A1C692C-4F2D-45F6-A9A8-8A3A8FE2780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11"/>
          </p:nvPr>
        </p:nvSpPr>
        <p:spPr>
          <a:xfrm>
            <a:off x="2640597" y="6377459"/>
            <a:ext cx="3836404" cy="365125"/>
          </a:xfrm>
        </p:spPr>
        <p:txBody>
          <a:bodyPr/>
          <a:lstStyle/>
          <a:p>
            <a:endParaRPr lang="en-US"/>
          </a:p>
        </p:txBody>
      </p:sp>
      <p:sp>
        <p:nvSpPr>
          <p:cNvPr id="6" name="Espace réservé du numéro de diapositive 5"/>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et modifiez le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et modifiez le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A1C692C-4F2D-45F6-A9A8-8A3A8FE278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et modifiez le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5EF05EF-6168-407F-8025-E41839E12504}" type="datetimeFigureOut">
              <a:rPr lang="en-US" smtClean="0"/>
              <a:pPr/>
              <a:t>10/02/16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5EF05EF-6168-407F-8025-E41839E12504}" type="datetimeFigureOut">
              <a:rPr lang="en-US" smtClean="0"/>
              <a:pPr/>
              <a:t>10/02/16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F5EF05EF-6168-407F-8025-E41839E12504}" type="datetimeFigureOut">
              <a:rPr lang="en-US" smtClean="0"/>
              <a:pPr/>
              <a:t>10/02/16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F05EF-6168-407F-8025-E41839E12504}" type="datetimeFigureOut">
              <a:rPr lang="en-US" smtClean="0"/>
              <a:pPr/>
              <a:t>10/02/16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et modifiez le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5EF05EF-6168-407F-8025-E41839E12504}" type="datetimeFigureOut">
              <a:rPr lang="en-US" smtClean="0"/>
              <a:pPr/>
              <a:t>10/02/16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A1C692C-4F2D-45F6-A9A8-8A3A8FE2780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F5EF05EF-6168-407F-8025-E41839E12504}" type="datetimeFigureOut">
              <a:rPr lang="en-US" smtClean="0"/>
              <a:pPr/>
              <a:t>10/02/16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Espace réservé du numéro de diapositive 6"/>
          <p:cNvSpPr>
            <a:spLocks noGrp="1"/>
          </p:cNvSpPr>
          <p:nvPr>
            <p:ph type="sldNum" sz="quarter" idx="12"/>
          </p:nvPr>
        </p:nvSpPr>
        <p:spPr>
          <a:xfrm>
            <a:off x="8339328" y="1170432"/>
            <a:ext cx="733864" cy="201168"/>
          </a:xfrm>
        </p:spPr>
        <p:txBody>
          <a:bodyPr/>
          <a:lstStyle/>
          <a:p>
            <a:fld id="{FA1C692C-4F2D-45F6-A9A8-8A3A8FE278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5EF05EF-6168-407F-8025-E41839E12504}" type="datetimeFigureOut">
              <a:rPr lang="en-US" smtClean="0"/>
              <a:pPr/>
              <a:t>10/02/16</a:t>
            </a:fld>
            <a:endParaRPr lang="en-US"/>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1C692C-4F2D-45F6-A9A8-8A3A8FE278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hyperlink" Target="https://fr.wikipedia.org/wiki/Arcade_(architectu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fr.wikipedia.org/wiki/Domus" TargetMode="External"/><Relationship Id="rId5"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cxnSp>
        <p:nvCxnSpPr>
          <p:cNvPr id="24" name="Straight Connector 23"/>
          <p:cNvCxnSpPr/>
          <p:nvPr/>
        </p:nvCxnSpPr>
        <p:spPr>
          <a:xfrm rot="5400000">
            <a:off x="1143000"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90406"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52400" y="12575"/>
            <a:ext cx="4114800" cy="5078313"/>
          </a:xfrm>
          <a:prstGeom prst="rect">
            <a:avLst/>
          </a:prstGeom>
          <a:noFill/>
        </p:spPr>
        <p:txBody>
          <a:bodyPr wrap="square" rtlCol="0">
            <a:spAutoFit/>
          </a:bodyPr>
          <a:lstStyle/>
          <a:p>
            <a:r>
              <a:rPr lang="fr-FR" sz="5400" b="1" u="sng" dirty="0" smtClean="0">
                <a:solidFill>
                  <a:srgbClr val="FFFFFF"/>
                </a:solidFill>
                <a:latin typeface="Desdemona"/>
                <a:cs typeface="Desdemona"/>
              </a:rPr>
              <a:t>une nouvelle mission pour </a:t>
            </a:r>
            <a:r>
              <a:rPr lang="fr-FR" sz="5400" b="1" u="sng" dirty="0" err="1" smtClean="0">
                <a:solidFill>
                  <a:srgbClr val="FFFFFF"/>
                </a:solidFill>
                <a:latin typeface="Desdemona"/>
                <a:cs typeface="Desdemona"/>
              </a:rPr>
              <a:t>stephanus</a:t>
            </a:r>
            <a:r>
              <a:rPr lang="fr-FR" sz="5400" b="1" u="sng" dirty="0" smtClean="0">
                <a:solidFill>
                  <a:srgbClr val="FFFFFF"/>
                </a:solidFill>
                <a:latin typeface="Desdemona"/>
                <a:cs typeface="Desdemona"/>
              </a:rPr>
              <a:t> </a:t>
            </a:r>
            <a:r>
              <a:rPr lang="fr-FR" sz="5400" b="1" u="sng" dirty="0" err="1" smtClean="0">
                <a:solidFill>
                  <a:srgbClr val="FFFFFF"/>
                </a:solidFill>
                <a:latin typeface="Desdemona"/>
                <a:cs typeface="Desdemona"/>
              </a:rPr>
              <a:t>plaza</a:t>
            </a:r>
            <a:r>
              <a:rPr lang="fr-FR" sz="5400" b="1" u="sng" dirty="0">
                <a:solidFill>
                  <a:srgbClr val="FFFFFF"/>
                </a:solidFill>
                <a:latin typeface="Desdemona"/>
                <a:cs typeface="Desdemona"/>
              </a:rPr>
              <a:t> !</a:t>
            </a:r>
          </a:p>
        </p:txBody>
      </p:sp>
      <p:pic>
        <p:nvPicPr>
          <p:cNvPr id="3" name="Image 2"/>
          <p:cNvPicPr>
            <a:picLocks noChangeAspect="1"/>
          </p:cNvPicPr>
          <p:nvPr/>
        </p:nvPicPr>
        <p:blipFill>
          <a:blip r:embed="rId3"/>
          <a:stretch>
            <a:fillRect/>
          </a:stretch>
        </p:blipFill>
        <p:spPr>
          <a:xfrm>
            <a:off x="4616242" y="-14059"/>
            <a:ext cx="4527757" cy="6858000"/>
          </a:xfrm>
          <a:prstGeom prst="rect">
            <a:avLst/>
          </a:prstGeom>
        </p:spPr>
      </p:pic>
    </p:spTree>
    <p:extLst>
      <p:ext uri="{BB962C8B-B14F-4D97-AF65-F5344CB8AC3E}">
        <p14:creationId xmlns:p14="http://schemas.microsoft.com/office/powerpoint/2010/main" val="112887632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1+#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7604" b="7604"/>
          <a:stretch/>
        </p:blipFill>
        <p:spPr>
          <a:prstGeom prst="rect">
            <a:avLst/>
          </a:prstGeom>
        </p:spPr>
      </p:pic>
      <p:pic>
        <p:nvPicPr>
          <p:cNvPr id="9" name="Image 8"/>
          <p:cNvPicPr>
            <a:picLocks noChangeAspect="1"/>
          </p:cNvPicPr>
          <p:nvPr/>
        </p:nvPicPr>
        <p:blipFill>
          <a:blip r:embed="rId4"/>
          <a:stretch>
            <a:fillRect/>
          </a:stretch>
        </p:blipFill>
        <p:spPr>
          <a:xfrm>
            <a:off x="4572000" y="2438400"/>
            <a:ext cx="4114800" cy="3962400"/>
          </a:xfrm>
          <a:prstGeom prst="rect">
            <a:avLst/>
          </a:prstGeom>
        </p:spPr>
      </p:pic>
      <p:sp>
        <p:nvSpPr>
          <p:cNvPr id="10" name="Bulle ronde 9"/>
          <p:cNvSpPr/>
          <p:nvPr/>
        </p:nvSpPr>
        <p:spPr>
          <a:xfrm flipH="1">
            <a:off x="228600" y="533400"/>
            <a:ext cx="3200400" cy="2212848"/>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 name="ZoneTexte 11"/>
          <p:cNvSpPr txBox="1"/>
          <p:nvPr/>
        </p:nvSpPr>
        <p:spPr>
          <a:xfrm>
            <a:off x="533400" y="914400"/>
            <a:ext cx="2590800" cy="1477328"/>
          </a:xfrm>
          <a:prstGeom prst="rect">
            <a:avLst/>
          </a:prstGeom>
          <a:noFill/>
        </p:spPr>
        <p:txBody>
          <a:bodyPr wrap="square" rtlCol="0">
            <a:spAutoFit/>
          </a:bodyPr>
          <a:lstStyle/>
          <a:p>
            <a:r>
              <a:rPr lang="fr-FR" b="1" dirty="0" smtClean="0">
                <a:latin typeface="Desdemona"/>
                <a:cs typeface="Desdemona"/>
              </a:rPr>
              <a:t>Je fais une offre pour la maison des vettiti ce bien m’intéresse pour sa richesse et son espace </a:t>
            </a:r>
            <a:endParaRPr lang="fr-FR" b="1" dirty="0">
              <a:latin typeface="Desdemona"/>
              <a:cs typeface="Desdemona"/>
            </a:endParaRPr>
          </a:p>
        </p:txBody>
      </p:sp>
      <p:sp>
        <p:nvSpPr>
          <p:cNvPr id="13" name="Pensées 12"/>
          <p:cNvSpPr/>
          <p:nvPr/>
        </p:nvSpPr>
        <p:spPr>
          <a:xfrm>
            <a:off x="5791200" y="304800"/>
            <a:ext cx="3200400" cy="1908048"/>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4" name="ZoneTexte 13"/>
          <p:cNvSpPr txBox="1"/>
          <p:nvPr/>
        </p:nvSpPr>
        <p:spPr>
          <a:xfrm>
            <a:off x="6248400" y="990600"/>
            <a:ext cx="2286000" cy="923330"/>
          </a:xfrm>
          <a:prstGeom prst="rect">
            <a:avLst/>
          </a:prstGeom>
          <a:noFill/>
        </p:spPr>
        <p:txBody>
          <a:bodyPr wrap="square" rtlCol="0">
            <a:spAutoFit/>
          </a:bodyPr>
          <a:lstStyle/>
          <a:p>
            <a:r>
              <a:rPr lang="fr-FR" dirty="0" smtClean="0">
                <a:latin typeface="Desdemona"/>
                <a:cs typeface="Desdemona"/>
              </a:rPr>
              <a:t>Mission accomplie pour Pompéi  !!!</a:t>
            </a:r>
          </a:p>
          <a:p>
            <a:r>
              <a:rPr lang="fr-FR" dirty="0" smtClean="0">
                <a:latin typeface="Desdemona"/>
                <a:cs typeface="Desdemona"/>
              </a:rPr>
              <a:t>               -Vale-</a:t>
            </a:r>
            <a:endParaRPr lang="fr-FR" dirty="0">
              <a:latin typeface="Desdemona"/>
              <a:cs typeface="Desdemona"/>
            </a:endParaRPr>
          </a:p>
        </p:txBody>
      </p:sp>
    </p:spTree>
    <p:extLst>
      <p:ext uri="{BB962C8B-B14F-4D97-AF65-F5344CB8AC3E}">
        <p14:creationId xmlns:p14="http://schemas.microsoft.com/office/powerpoint/2010/main" val="3664730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342"/>
            <a:ext cx="9144000" cy="5105058"/>
          </a:xfrm>
          <a:prstGeom prst="rect">
            <a:avLst/>
          </a:prstGeom>
          <a:ln>
            <a:noFill/>
          </a:ln>
          <a:effectLst>
            <a:reflection blurRad="6350" stA="52000" endA="300" endPos="35000" dir="5400000" sy="-100000" algn="bl" rotWithShape="0"/>
            <a:softEdge rad="112500"/>
          </a:effectLst>
        </p:spPr>
      </p:pic>
      <p:pic>
        <p:nvPicPr>
          <p:cNvPr id="5" name="Imag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4237" r="7996"/>
          <a:stretch/>
        </p:blipFill>
        <p:spPr>
          <a:xfrm rot="21389305">
            <a:off x="2125842" y="-26222"/>
            <a:ext cx="6731280" cy="4012874"/>
          </a:xfrm>
          <a:prstGeom prst="rect">
            <a:avLst/>
          </a:prstGeom>
        </p:spPr>
      </p:pic>
      <p:sp>
        <p:nvSpPr>
          <p:cNvPr id="6" name="ZoneTexte 5"/>
          <p:cNvSpPr txBox="1"/>
          <p:nvPr/>
        </p:nvSpPr>
        <p:spPr>
          <a:xfrm>
            <a:off x="2057400" y="5288340"/>
            <a:ext cx="5562600" cy="1200328"/>
          </a:xfrm>
          <a:prstGeom prst="rect">
            <a:avLst/>
          </a:prstGeom>
          <a:noFill/>
        </p:spPr>
        <p:txBody>
          <a:bodyPr wrap="square" rtlCol="0">
            <a:spAutoFit/>
          </a:bodyPr>
          <a:lstStyle/>
          <a:p>
            <a:r>
              <a:rPr lang="fr-FR" b="1" dirty="0" smtClean="0"/>
              <a:t>« </a:t>
            </a:r>
            <a:r>
              <a:rPr lang="fr-FR" sz="2400" b="1" dirty="0" smtClean="0">
                <a:latin typeface="Desdemona"/>
                <a:cs typeface="Desdemona"/>
              </a:rPr>
              <a:t>je recherche une maison typique, propre à l’image des pompéiens pour pouvoir s’y reposer »</a:t>
            </a:r>
            <a:endParaRPr lang="fr-FR" sz="2400" b="1" dirty="0">
              <a:latin typeface="Desdemona"/>
              <a:cs typeface="Desdemona"/>
            </a:endParaRPr>
          </a:p>
        </p:txBody>
      </p:sp>
    </p:spTree>
    <p:extLst>
      <p:ext uri="{BB962C8B-B14F-4D97-AF65-F5344CB8AC3E}">
        <p14:creationId xmlns:p14="http://schemas.microsoft.com/office/powerpoint/2010/main" val="123322495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1980" y="-381000"/>
            <a:ext cx="9296400"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ZoneTexte 5"/>
          <p:cNvSpPr txBox="1"/>
          <p:nvPr/>
        </p:nvSpPr>
        <p:spPr>
          <a:xfrm>
            <a:off x="381000" y="4419600"/>
            <a:ext cx="8153400" cy="2031325"/>
          </a:xfrm>
          <a:prstGeom prst="rect">
            <a:avLst/>
          </a:prstGeom>
          <a:noFill/>
        </p:spPr>
        <p:txBody>
          <a:bodyPr wrap="square" rtlCol="0">
            <a:spAutoFit/>
          </a:bodyPr>
          <a:lstStyle/>
          <a:p>
            <a:r>
              <a:rPr lang="fr-FR" b="1" dirty="0" smtClean="0">
                <a:solidFill>
                  <a:srgbClr val="000000"/>
                </a:solidFill>
                <a:latin typeface="Desdemona"/>
                <a:cs typeface="Desdemona"/>
              </a:rPr>
              <a:t>« Bienvenue au sud de la région de Naples où se trouve la ville de Pompéi au pied du Vésuve. Pompéi accueil environ 15000 habitants, c’est un lieu de villégiature: les gens viennent s’y reposer de la vie trépidante de Rome. Le climat y est doux, il y a de nombreux commerces actifs, on peut pratiquer de nombreux loisirs: cirques, amphithéâtres, temples...sont ouverts pour admirer des spectacles. C’est une ville très active, et c’est ici que je vais aider un habitant de Rome à trouver sa villa de repos »</a:t>
            </a:r>
            <a:endParaRPr lang="fr-FR" b="1" dirty="0">
              <a:solidFill>
                <a:srgbClr val="000000"/>
              </a:solidFill>
              <a:latin typeface="Desdemona"/>
              <a:cs typeface="Desdemona"/>
            </a:endParaRPr>
          </a:p>
        </p:txBody>
      </p:sp>
    </p:spTree>
    <p:extLst>
      <p:ext uri="{BB962C8B-B14F-4D97-AF65-F5344CB8AC3E}">
        <p14:creationId xmlns:p14="http://schemas.microsoft.com/office/powerpoint/2010/main" val="143128498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1143000"/>
            <a:ext cx="8991600" cy="5314462"/>
          </a:xfrm>
          <a:prstGeom prst="rect">
            <a:avLst/>
          </a:prstGeom>
          <a:ln w="76200" cmpd="sng">
            <a:solidFill>
              <a:schemeClr val="tx1"/>
            </a:solidFill>
            <a:prstDash val="lgDash"/>
          </a:ln>
          <a:effectLst/>
          <a:scene3d>
            <a:camera prst="perspectiveRelaxedModerately"/>
            <a:lightRig rig="threePt" dir="t"/>
          </a:scene3d>
        </p:spPr>
      </p:pic>
      <p:sp>
        <p:nvSpPr>
          <p:cNvPr id="13" name="Forme libre 12"/>
          <p:cNvSpPr/>
          <p:nvPr/>
        </p:nvSpPr>
        <p:spPr>
          <a:xfrm>
            <a:off x="465216" y="1873650"/>
            <a:ext cx="1609394" cy="440119"/>
          </a:xfrm>
          <a:custGeom>
            <a:avLst/>
            <a:gdLst>
              <a:gd name="connsiteX0" fmla="*/ 1546527 w 1609394"/>
              <a:gd name="connsiteY0" fmla="*/ 37725 h 440119"/>
              <a:gd name="connsiteX1" fmla="*/ 1332779 w 1609394"/>
              <a:gd name="connsiteY1" fmla="*/ 25150 h 440119"/>
              <a:gd name="connsiteX2" fmla="*/ 1031018 w 1609394"/>
              <a:gd name="connsiteY2" fmla="*/ 0 h 440119"/>
              <a:gd name="connsiteX3" fmla="*/ 666389 w 1609394"/>
              <a:gd name="connsiteY3" fmla="*/ 25150 h 440119"/>
              <a:gd name="connsiteX4" fmla="*/ 301761 w 1609394"/>
              <a:gd name="connsiteY4" fmla="*/ 37725 h 440119"/>
              <a:gd name="connsiteX5" fmla="*/ 125733 w 1609394"/>
              <a:gd name="connsiteY5" fmla="*/ 62874 h 440119"/>
              <a:gd name="connsiteX6" fmla="*/ 50293 w 1609394"/>
              <a:gd name="connsiteY6" fmla="*/ 113174 h 440119"/>
              <a:gd name="connsiteX7" fmla="*/ 12573 w 1609394"/>
              <a:gd name="connsiteY7" fmla="*/ 188623 h 440119"/>
              <a:gd name="connsiteX8" fmla="*/ 0 w 1609394"/>
              <a:gd name="connsiteY8" fmla="*/ 226347 h 440119"/>
              <a:gd name="connsiteX9" fmla="*/ 12573 w 1609394"/>
              <a:gd name="connsiteY9" fmla="*/ 352096 h 440119"/>
              <a:gd name="connsiteX10" fmla="*/ 88013 w 1609394"/>
              <a:gd name="connsiteY10" fmla="*/ 414970 h 440119"/>
              <a:gd name="connsiteX11" fmla="*/ 276614 w 1609394"/>
              <a:gd name="connsiteY11" fmla="*/ 440119 h 440119"/>
              <a:gd name="connsiteX12" fmla="*/ 1269912 w 1609394"/>
              <a:gd name="connsiteY12" fmla="*/ 414970 h 440119"/>
              <a:gd name="connsiteX13" fmla="*/ 1458513 w 1609394"/>
              <a:gd name="connsiteY13" fmla="*/ 389820 h 440119"/>
              <a:gd name="connsiteX14" fmla="*/ 1596820 w 1609394"/>
              <a:gd name="connsiteY14" fmla="*/ 314371 h 440119"/>
              <a:gd name="connsiteX15" fmla="*/ 1609394 w 1609394"/>
              <a:gd name="connsiteY15" fmla="*/ 276647 h 440119"/>
              <a:gd name="connsiteX16" fmla="*/ 1596820 w 1609394"/>
              <a:gd name="connsiteY16" fmla="*/ 138323 h 440119"/>
              <a:gd name="connsiteX17" fmla="*/ 1584247 w 1609394"/>
              <a:gd name="connsiteY17" fmla="*/ 100599 h 440119"/>
              <a:gd name="connsiteX18" fmla="*/ 1508807 w 1609394"/>
              <a:gd name="connsiteY18" fmla="*/ 62874 h 440119"/>
              <a:gd name="connsiteX19" fmla="*/ 1483660 w 1609394"/>
              <a:gd name="connsiteY19" fmla="*/ 37725 h 4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9394" h="440119">
                <a:moveTo>
                  <a:pt x="1546527" y="37725"/>
                </a:moveTo>
                <a:lnTo>
                  <a:pt x="1332779" y="25150"/>
                </a:lnTo>
                <a:cubicBezTo>
                  <a:pt x="1232112" y="17783"/>
                  <a:pt x="1131954" y="0"/>
                  <a:pt x="1031018" y="0"/>
                </a:cubicBezTo>
                <a:cubicBezTo>
                  <a:pt x="909186" y="0"/>
                  <a:pt x="788058" y="18856"/>
                  <a:pt x="666389" y="25150"/>
                </a:cubicBezTo>
                <a:cubicBezTo>
                  <a:pt x="544936" y="31433"/>
                  <a:pt x="423304" y="33533"/>
                  <a:pt x="301761" y="37725"/>
                </a:cubicBezTo>
                <a:cubicBezTo>
                  <a:pt x="286644" y="39099"/>
                  <a:pt x="168322" y="39211"/>
                  <a:pt x="125733" y="62874"/>
                </a:cubicBezTo>
                <a:cubicBezTo>
                  <a:pt x="99313" y="77553"/>
                  <a:pt x="50293" y="113174"/>
                  <a:pt x="50293" y="113174"/>
                </a:cubicBezTo>
                <a:cubicBezTo>
                  <a:pt x="18690" y="207994"/>
                  <a:pt x="61321" y="91116"/>
                  <a:pt x="12573" y="188623"/>
                </a:cubicBezTo>
                <a:cubicBezTo>
                  <a:pt x="6646" y="200479"/>
                  <a:pt x="4191" y="213772"/>
                  <a:pt x="0" y="226347"/>
                </a:cubicBezTo>
                <a:cubicBezTo>
                  <a:pt x="4191" y="268263"/>
                  <a:pt x="3102" y="311049"/>
                  <a:pt x="12573" y="352096"/>
                </a:cubicBezTo>
                <a:cubicBezTo>
                  <a:pt x="20596" y="386868"/>
                  <a:pt x="58336" y="406066"/>
                  <a:pt x="88013" y="414970"/>
                </a:cubicBezTo>
                <a:cubicBezTo>
                  <a:pt x="121215" y="424932"/>
                  <a:pt x="256726" y="437909"/>
                  <a:pt x="276614" y="440119"/>
                </a:cubicBezTo>
                <a:cubicBezTo>
                  <a:pt x="502734" y="436081"/>
                  <a:pt x="982330" y="433526"/>
                  <a:pt x="1269912" y="414970"/>
                </a:cubicBezTo>
                <a:cubicBezTo>
                  <a:pt x="1299542" y="413058"/>
                  <a:pt x="1425074" y="394598"/>
                  <a:pt x="1458513" y="389820"/>
                </a:cubicBezTo>
                <a:cubicBezTo>
                  <a:pt x="1548761" y="359734"/>
                  <a:pt x="1563779" y="380461"/>
                  <a:pt x="1596820" y="314371"/>
                </a:cubicBezTo>
                <a:cubicBezTo>
                  <a:pt x="1602747" y="302515"/>
                  <a:pt x="1605203" y="289222"/>
                  <a:pt x="1609394" y="276647"/>
                </a:cubicBezTo>
                <a:cubicBezTo>
                  <a:pt x="1605203" y="230539"/>
                  <a:pt x="1603367" y="184156"/>
                  <a:pt x="1596820" y="138323"/>
                </a:cubicBezTo>
                <a:cubicBezTo>
                  <a:pt x="1594946" y="125202"/>
                  <a:pt x="1592527" y="110950"/>
                  <a:pt x="1584247" y="100599"/>
                </a:cubicBezTo>
                <a:cubicBezTo>
                  <a:pt x="1554897" y="63907"/>
                  <a:pt x="1543851" y="83902"/>
                  <a:pt x="1508807" y="62874"/>
                </a:cubicBezTo>
                <a:cubicBezTo>
                  <a:pt x="1498642" y="56774"/>
                  <a:pt x="1492042" y="46108"/>
                  <a:pt x="1483660" y="37725"/>
                </a:cubicBezTo>
              </a:path>
            </a:pathLst>
          </a:custGeom>
          <a:ln w="76200" cmpd="sng">
            <a:solidFill>
              <a:srgbClr val="FF0000"/>
            </a:solidFill>
            <a:prstDash val="dash"/>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14" name="Forme libre 13"/>
          <p:cNvSpPr/>
          <p:nvPr/>
        </p:nvSpPr>
        <p:spPr>
          <a:xfrm>
            <a:off x="533400" y="2590800"/>
            <a:ext cx="862884" cy="555404"/>
          </a:xfrm>
          <a:custGeom>
            <a:avLst/>
            <a:gdLst>
              <a:gd name="connsiteX0" fmla="*/ 579301 w 862884"/>
              <a:gd name="connsiteY0" fmla="*/ 25258 h 555404"/>
              <a:gd name="connsiteX1" fmla="*/ 468334 w 862884"/>
              <a:gd name="connsiteY1" fmla="*/ 12929 h 555404"/>
              <a:gd name="connsiteX2" fmla="*/ 406686 w 862884"/>
              <a:gd name="connsiteY2" fmla="*/ 600 h 555404"/>
              <a:gd name="connsiteX3" fmla="*/ 135433 w 862884"/>
              <a:gd name="connsiteY3" fmla="*/ 12929 h 555404"/>
              <a:gd name="connsiteX4" fmla="*/ 98444 w 862884"/>
              <a:gd name="connsiteY4" fmla="*/ 25258 h 555404"/>
              <a:gd name="connsiteX5" fmla="*/ 61455 w 862884"/>
              <a:gd name="connsiteY5" fmla="*/ 62245 h 555404"/>
              <a:gd name="connsiteX6" fmla="*/ 24466 w 862884"/>
              <a:gd name="connsiteY6" fmla="*/ 86903 h 555404"/>
              <a:gd name="connsiteX7" fmla="*/ 24466 w 862884"/>
              <a:gd name="connsiteY7" fmla="*/ 419785 h 555404"/>
              <a:gd name="connsiteX8" fmla="*/ 73784 w 862884"/>
              <a:gd name="connsiteY8" fmla="*/ 469101 h 555404"/>
              <a:gd name="connsiteX9" fmla="*/ 110774 w 862884"/>
              <a:gd name="connsiteY9" fmla="*/ 506088 h 555404"/>
              <a:gd name="connsiteX10" fmla="*/ 184752 w 862884"/>
              <a:gd name="connsiteY10" fmla="*/ 530746 h 555404"/>
              <a:gd name="connsiteX11" fmla="*/ 283389 w 862884"/>
              <a:gd name="connsiteY11" fmla="*/ 555404 h 555404"/>
              <a:gd name="connsiteX12" fmla="*/ 665609 w 862884"/>
              <a:gd name="connsiteY12" fmla="*/ 543075 h 555404"/>
              <a:gd name="connsiteX13" fmla="*/ 739587 w 862884"/>
              <a:gd name="connsiteY13" fmla="*/ 530746 h 555404"/>
              <a:gd name="connsiteX14" fmla="*/ 801236 w 862884"/>
              <a:gd name="connsiteY14" fmla="*/ 481430 h 555404"/>
              <a:gd name="connsiteX15" fmla="*/ 838225 w 862884"/>
              <a:gd name="connsiteY15" fmla="*/ 419785 h 555404"/>
              <a:gd name="connsiteX16" fmla="*/ 862884 w 862884"/>
              <a:gd name="connsiteY16" fmla="*/ 333482 h 555404"/>
              <a:gd name="connsiteX17" fmla="*/ 838225 w 862884"/>
              <a:gd name="connsiteY17" fmla="*/ 160876 h 555404"/>
              <a:gd name="connsiteX18" fmla="*/ 739587 w 862884"/>
              <a:gd name="connsiteY18" fmla="*/ 86903 h 555404"/>
              <a:gd name="connsiteX19" fmla="*/ 702598 w 862884"/>
              <a:gd name="connsiteY19" fmla="*/ 62245 h 555404"/>
              <a:gd name="connsiteX20" fmla="*/ 665609 w 862884"/>
              <a:gd name="connsiteY20" fmla="*/ 37587 h 555404"/>
              <a:gd name="connsiteX21" fmla="*/ 542312 w 862884"/>
              <a:gd name="connsiteY21" fmla="*/ 600 h 555404"/>
              <a:gd name="connsiteX22" fmla="*/ 517653 w 862884"/>
              <a:gd name="connsiteY22" fmla="*/ 600 h 5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2884" h="555404">
                <a:moveTo>
                  <a:pt x="579301" y="25258"/>
                </a:moveTo>
                <a:cubicBezTo>
                  <a:pt x="542312" y="21148"/>
                  <a:pt x="505177" y="18192"/>
                  <a:pt x="468334" y="12929"/>
                </a:cubicBezTo>
                <a:cubicBezTo>
                  <a:pt x="447588" y="9965"/>
                  <a:pt x="427642" y="600"/>
                  <a:pt x="406686" y="600"/>
                </a:cubicBezTo>
                <a:cubicBezTo>
                  <a:pt x="316175" y="600"/>
                  <a:pt x="225851" y="8819"/>
                  <a:pt x="135433" y="12929"/>
                </a:cubicBezTo>
                <a:cubicBezTo>
                  <a:pt x="123103" y="17039"/>
                  <a:pt x="109258" y="18049"/>
                  <a:pt x="98444" y="25258"/>
                </a:cubicBezTo>
                <a:cubicBezTo>
                  <a:pt x="83936" y="34930"/>
                  <a:pt x="74850" y="51083"/>
                  <a:pt x="61455" y="62245"/>
                </a:cubicBezTo>
                <a:cubicBezTo>
                  <a:pt x="50071" y="71731"/>
                  <a:pt x="36796" y="78684"/>
                  <a:pt x="24466" y="86903"/>
                </a:cubicBezTo>
                <a:cubicBezTo>
                  <a:pt x="-18005" y="214306"/>
                  <a:pt x="3405" y="135473"/>
                  <a:pt x="24466" y="419785"/>
                </a:cubicBezTo>
                <a:cubicBezTo>
                  <a:pt x="27796" y="464732"/>
                  <a:pt x="37576" y="457032"/>
                  <a:pt x="73784" y="469101"/>
                </a:cubicBezTo>
                <a:cubicBezTo>
                  <a:pt x="86114" y="481430"/>
                  <a:pt x="95531" y="497620"/>
                  <a:pt x="110774" y="506088"/>
                </a:cubicBezTo>
                <a:cubicBezTo>
                  <a:pt x="133496" y="518711"/>
                  <a:pt x="160093" y="522527"/>
                  <a:pt x="184752" y="530746"/>
                </a:cubicBezTo>
                <a:cubicBezTo>
                  <a:pt x="241622" y="549702"/>
                  <a:pt x="208997" y="540526"/>
                  <a:pt x="283389" y="555404"/>
                </a:cubicBezTo>
                <a:cubicBezTo>
                  <a:pt x="410796" y="551294"/>
                  <a:pt x="538322" y="549955"/>
                  <a:pt x="665609" y="543075"/>
                </a:cubicBezTo>
                <a:cubicBezTo>
                  <a:pt x="690572" y="541726"/>
                  <a:pt x="715870" y="538651"/>
                  <a:pt x="739587" y="530746"/>
                </a:cubicBezTo>
                <a:cubicBezTo>
                  <a:pt x="762917" y="522970"/>
                  <a:pt x="784400" y="498264"/>
                  <a:pt x="801236" y="481430"/>
                </a:cubicBezTo>
                <a:cubicBezTo>
                  <a:pt x="836161" y="376654"/>
                  <a:pt x="787452" y="504403"/>
                  <a:pt x="838225" y="419785"/>
                </a:cubicBezTo>
                <a:cubicBezTo>
                  <a:pt x="845804" y="407155"/>
                  <a:pt x="860582" y="342689"/>
                  <a:pt x="862884" y="333482"/>
                </a:cubicBezTo>
                <a:cubicBezTo>
                  <a:pt x="862694" y="331393"/>
                  <a:pt x="861096" y="198991"/>
                  <a:pt x="838225" y="160876"/>
                </a:cubicBezTo>
                <a:cubicBezTo>
                  <a:pt x="823022" y="135539"/>
                  <a:pt x="745694" y="90974"/>
                  <a:pt x="739587" y="86903"/>
                </a:cubicBezTo>
                <a:lnTo>
                  <a:pt x="702598" y="62245"/>
                </a:lnTo>
                <a:cubicBezTo>
                  <a:pt x="690268" y="54026"/>
                  <a:pt x="679667" y="42273"/>
                  <a:pt x="665609" y="37587"/>
                </a:cubicBezTo>
                <a:cubicBezTo>
                  <a:pt x="632720" y="26625"/>
                  <a:pt x="579581" y="6811"/>
                  <a:pt x="542312" y="600"/>
                </a:cubicBezTo>
                <a:cubicBezTo>
                  <a:pt x="534204" y="-751"/>
                  <a:pt x="525873" y="600"/>
                  <a:pt x="517653" y="600"/>
                </a:cubicBezTo>
              </a:path>
            </a:pathLst>
          </a:custGeom>
          <a:ln w="76200" cmpd="sng">
            <a:solidFill>
              <a:srgbClr val="FF0000"/>
            </a:solidFill>
            <a:prstDash val="sysDash"/>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15" name="Forme libre 14"/>
          <p:cNvSpPr/>
          <p:nvPr/>
        </p:nvSpPr>
        <p:spPr>
          <a:xfrm>
            <a:off x="2749519" y="2478127"/>
            <a:ext cx="1260115" cy="1269886"/>
          </a:xfrm>
          <a:custGeom>
            <a:avLst/>
            <a:gdLst>
              <a:gd name="connsiteX0" fmla="*/ 1085012 w 1260115"/>
              <a:gd name="connsiteY0" fmla="*/ 61645 h 1269886"/>
              <a:gd name="connsiteX1" fmla="*/ 1023364 w 1260115"/>
              <a:gd name="connsiteY1" fmla="*/ 24658 h 1269886"/>
              <a:gd name="connsiteX2" fmla="*/ 900067 w 1260115"/>
              <a:gd name="connsiteY2" fmla="*/ 0 h 1269886"/>
              <a:gd name="connsiteX3" fmla="*/ 332901 w 1260115"/>
              <a:gd name="connsiteY3" fmla="*/ 12329 h 1269886"/>
              <a:gd name="connsiteX4" fmla="*/ 258923 w 1260115"/>
              <a:gd name="connsiteY4" fmla="*/ 36987 h 1269886"/>
              <a:gd name="connsiteX5" fmla="*/ 221934 w 1260115"/>
              <a:gd name="connsiteY5" fmla="*/ 49316 h 1269886"/>
              <a:gd name="connsiteX6" fmla="*/ 160286 w 1260115"/>
              <a:gd name="connsiteY6" fmla="*/ 123290 h 1269886"/>
              <a:gd name="connsiteX7" fmla="*/ 147956 w 1260115"/>
              <a:gd name="connsiteY7" fmla="*/ 160277 h 1269886"/>
              <a:gd name="connsiteX8" fmla="*/ 123297 w 1260115"/>
              <a:gd name="connsiteY8" fmla="*/ 197264 h 1269886"/>
              <a:gd name="connsiteX9" fmla="*/ 98637 w 1260115"/>
              <a:gd name="connsiteY9" fmla="*/ 271237 h 1269886"/>
              <a:gd name="connsiteX10" fmla="*/ 86308 w 1260115"/>
              <a:gd name="connsiteY10" fmla="*/ 308224 h 1269886"/>
              <a:gd name="connsiteX11" fmla="*/ 61648 w 1260115"/>
              <a:gd name="connsiteY11" fmla="*/ 332882 h 1269886"/>
              <a:gd name="connsiteX12" fmla="*/ 49319 w 1260115"/>
              <a:gd name="connsiteY12" fmla="*/ 394527 h 1269886"/>
              <a:gd name="connsiteX13" fmla="*/ 24659 w 1260115"/>
              <a:gd name="connsiteY13" fmla="*/ 505488 h 1269886"/>
              <a:gd name="connsiteX14" fmla="*/ 0 w 1260115"/>
              <a:gd name="connsiteY14" fmla="*/ 813713 h 1269886"/>
              <a:gd name="connsiteX15" fmla="*/ 12330 w 1260115"/>
              <a:gd name="connsiteY15" fmla="*/ 1097280 h 1269886"/>
              <a:gd name="connsiteX16" fmla="*/ 24659 w 1260115"/>
              <a:gd name="connsiteY16" fmla="*/ 1146596 h 1269886"/>
              <a:gd name="connsiteX17" fmla="*/ 49319 w 1260115"/>
              <a:gd name="connsiteY17" fmla="*/ 1183583 h 1269886"/>
              <a:gd name="connsiteX18" fmla="*/ 123297 w 1260115"/>
              <a:gd name="connsiteY18" fmla="*/ 1245228 h 1269886"/>
              <a:gd name="connsiteX19" fmla="*/ 197275 w 1260115"/>
              <a:gd name="connsiteY19" fmla="*/ 1269886 h 1269886"/>
              <a:gd name="connsiteX20" fmla="*/ 505517 w 1260115"/>
              <a:gd name="connsiteY20" fmla="*/ 1257557 h 1269886"/>
              <a:gd name="connsiteX21" fmla="*/ 665803 w 1260115"/>
              <a:gd name="connsiteY21" fmla="*/ 1220570 h 1269886"/>
              <a:gd name="connsiteX22" fmla="*/ 801429 w 1260115"/>
              <a:gd name="connsiteY22" fmla="*/ 1183583 h 1269886"/>
              <a:gd name="connsiteX23" fmla="*/ 826089 w 1260115"/>
              <a:gd name="connsiteY23" fmla="*/ 1158925 h 1269886"/>
              <a:gd name="connsiteX24" fmla="*/ 863078 w 1260115"/>
              <a:gd name="connsiteY24" fmla="*/ 1146596 h 1269886"/>
              <a:gd name="connsiteX25" fmla="*/ 887737 w 1260115"/>
              <a:gd name="connsiteY25" fmla="*/ 1097280 h 1269886"/>
              <a:gd name="connsiteX26" fmla="*/ 961715 w 1260115"/>
              <a:gd name="connsiteY26" fmla="*/ 1023306 h 1269886"/>
              <a:gd name="connsiteX27" fmla="*/ 1011034 w 1260115"/>
              <a:gd name="connsiteY27" fmla="*/ 961661 h 1269886"/>
              <a:gd name="connsiteX28" fmla="*/ 1035693 w 1260115"/>
              <a:gd name="connsiteY28" fmla="*/ 924674 h 1269886"/>
              <a:gd name="connsiteX29" fmla="*/ 1097342 w 1260115"/>
              <a:gd name="connsiteY29" fmla="*/ 850700 h 1269886"/>
              <a:gd name="connsiteX30" fmla="*/ 1109671 w 1260115"/>
              <a:gd name="connsiteY30" fmla="*/ 813713 h 1269886"/>
              <a:gd name="connsiteX31" fmla="*/ 1134331 w 1260115"/>
              <a:gd name="connsiteY31" fmla="*/ 789055 h 1269886"/>
              <a:gd name="connsiteX32" fmla="*/ 1158990 w 1260115"/>
              <a:gd name="connsiteY32" fmla="*/ 752068 h 1269886"/>
              <a:gd name="connsiteX33" fmla="*/ 1195979 w 1260115"/>
              <a:gd name="connsiteY33" fmla="*/ 678094 h 1269886"/>
              <a:gd name="connsiteX34" fmla="*/ 1245298 w 1260115"/>
              <a:gd name="connsiteY34" fmla="*/ 530146 h 1269886"/>
              <a:gd name="connsiteX35" fmla="*/ 1245298 w 1260115"/>
              <a:gd name="connsiteY35" fmla="*/ 197264 h 1269886"/>
              <a:gd name="connsiteX36" fmla="*/ 1232968 w 1260115"/>
              <a:gd name="connsiteY36" fmla="*/ 160277 h 1269886"/>
              <a:gd name="connsiteX37" fmla="*/ 1195979 w 1260115"/>
              <a:gd name="connsiteY37" fmla="*/ 135619 h 1269886"/>
              <a:gd name="connsiteX38" fmla="*/ 1158990 w 1260115"/>
              <a:gd name="connsiteY38" fmla="*/ 98632 h 1269886"/>
              <a:gd name="connsiteX39" fmla="*/ 1085012 w 1260115"/>
              <a:gd name="connsiteY39" fmla="*/ 73974 h 1269886"/>
              <a:gd name="connsiteX40" fmla="*/ 1011034 w 1260115"/>
              <a:gd name="connsiteY40" fmla="*/ 36987 h 1269886"/>
              <a:gd name="connsiteX41" fmla="*/ 974045 w 1260115"/>
              <a:gd name="connsiteY41" fmla="*/ 36987 h 126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60115" h="1269886">
                <a:moveTo>
                  <a:pt x="1085012" y="61645"/>
                </a:moveTo>
                <a:cubicBezTo>
                  <a:pt x="1064463" y="49316"/>
                  <a:pt x="1045263" y="34390"/>
                  <a:pt x="1023364" y="24658"/>
                </a:cubicBezTo>
                <a:cubicBezTo>
                  <a:pt x="1001293" y="14849"/>
                  <a:pt x="914782" y="2452"/>
                  <a:pt x="900067" y="0"/>
                </a:cubicBezTo>
                <a:cubicBezTo>
                  <a:pt x="711012" y="4110"/>
                  <a:pt x="521687" y="1438"/>
                  <a:pt x="332901" y="12329"/>
                </a:cubicBezTo>
                <a:cubicBezTo>
                  <a:pt x="306951" y="13826"/>
                  <a:pt x="283582" y="28768"/>
                  <a:pt x="258923" y="36987"/>
                </a:cubicBezTo>
                <a:lnTo>
                  <a:pt x="221934" y="49316"/>
                </a:lnTo>
                <a:cubicBezTo>
                  <a:pt x="194665" y="76583"/>
                  <a:pt x="177452" y="88959"/>
                  <a:pt x="160286" y="123290"/>
                </a:cubicBezTo>
                <a:cubicBezTo>
                  <a:pt x="154474" y="134914"/>
                  <a:pt x="153768" y="148653"/>
                  <a:pt x="147956" y="160277"/>
                </a:cubicBezTo>
                <a:cubicBezTo>
                  <a:pt x="141329" y="173530"/>
                  <a:pt x="129315" y="183723"/>
                  <a:pt x="123297" y="197264"/>
                </a:cubicBezTo>
                <a:cubicBezTo>
                  <a:pt x="112740" y="221015"/>
                  <a:pt x="106857" y="246579"/>
                  <a:pt x="98637" y="271237"/>
                </a:cubicBezTo>
                <a:cubicBezTo>
                  <a:pt x="94527" y="283566"/>
                  <a:pt x="95498" y="299035"/>
                  <a:pt x="86308" y="308224"/>
                </a:cubicBezTo>
                <a:lnTo>
                  <a:pt x="61648" y="332882"/>
                </a:lnTo>
                <a:cubicBezTo>
                  <a:pt x="57538" y="353430"/>
                  <a:pt x="53710" y="374037"/>
                  <a:pt x="49319" y="394527"/>
                </a:cubicBezTo>
                <a:cubicBezTo>
                  <a:pt x="41380" y="431575"/>
                  <a:pt x="30888" y="468114"/>
                  <a:pt x="24659" y="505488"/>
                </a:cubicBezTo>
                <a:cubicBezTo>
                  <a:pt x="10937" y="587815"/>
                  <a:pt x="4237" y="745921"/>
                  <a:pt x="0" y="813713"/>
                </a:cubicBezTo>
                <a:cubicBezTo>
                  <a:pt x="4110" y="908235"/>
                  <a:pt x="5341" y="1002927"/>
                  <a:pt x="12330" y="1097280"/>
                </a:cubicBezTo>
                <a:cubicBezTo>
                  <a:pt x="13582" y="1114178"/>
                  <a:pt x="17984" y="1131022"/>
                  <a:pt x="24659" y="1146596"/>
                </a:cubicBezTo>
                <a:cubicBezTo>
                  <a:pt x="30496" y="1160216"/>
                  <a:pt x="39832" y="1172200"/>
                  <a:pt x="49319" y="1183583"/>
                </a:cubicBezTo>
                <a:cubicBezTo>
                  <a:pt x="66399" y="1204078"/>
                  <a:pt x="97624" y="1233818"/>
                  <a:pt x="123297" y="1245228"/>
                </a:cubicBezTo>
                <a:cubicBezTo>
                  <a:pt x="147050" y="1255784"/>
                  <a:pt x="197275" y="1269886"/>
                  <a:pt x="197275" y="1269886"/>
                </a:cubicBezTo>
                <a:cubicBezTo>
                  <a:pt x="300022" y="1265776"/>
                  <a:pt x="403063" y="1266338"/>
                  <a:pt x="505517" y="1257557"/>
                </a:cubicBezTo>
                <a:cubicBezTo>
                  <a:pt x="638635" y="1246148"/>
                  <a:pt x="589958" y="1241254"/>
                  <a:pt x="665803" y="1220570"/>
                </a:cubicBezTo>
                <a:cubicBezTo>
                  <a:pt x="818766" y="1178855"/>
                  <a:pt x="716290" y="1211961"/>
                  <a:pt x="801429" y="1183583"/>
                </a:cubicBezTo>
                <a:cubicBezTo>
                  <a:pt x="809649" y="1175364"/>
                  <a:pt x="816121" y="1164905"/>
                  <a:pt x="826089" y="1158925"/>
                </a:cubicBezTo>
                <a:cubicBezTo>
                  <a:pt x="837234" y="1152239"/>
                  <a:pt x="853888" y="1155786"/>
                  <a:pt x="863078" y="1146596"/>
                </a:cubicBezTo>
                <a:cubicBezTo>
                  <a:pt x="876074" y="1133600"/>
                  <a:pt x="876255" y="1111631"/>
                  <a:pt x="887737" y="1097280"/>
                </a:cubicBezTo>
                <a:cubicBezTo>
                  <a:pt x="909522" y="1070050"/>
                  <a:pt x="942371" y="1052321"/>
                  <a:pt x="961715" y="1023306"/>
                </a:cubicBezTo>
                <a:cubicBezTo>
                  <a:pt x="1037612" y="909466"/>
                  <a:pt x="940759" y="1049499"/>
                  <a:pt x="1011034" y="961661"/>
                </a:cubicBezTo>
                <a:cubicBezTo>
                  <a:pt x="1020291" y="950091"/>
                  <a:pt x="1026207" y="936057"/>
                  <a:pt x="1035693" y="924674"/>
                </a:cubicBezTo>
                <a:cubicBezTo>
                  <a:pt x="1114811" y="829737"/>
                  <a:pt x="1036112" y="942538"/>
                  <a:pt x="1097342" y="850700"/>
                </a:cubicBezTo>
                <a:cubicBezTo>
                  <a:pt x="1101452" y="838371"/>
                  <a:pt x="1102984" y="824857"/>
                  <a:pt x="1109671" y="813713"/>
                </a:cubicBezTo>
                <a:cubicBezTo>
                  <a:pt x="1115652" y="803745"/>
                  <a:pt x="1127069" y="798132"/>
                  <a:pt x="1134331" y="789055"/>
                </a:cubicBezTo>
                <a:cubicBezTo>
                  <a:pt x="1143588" y="777485"/>
                  <a:pt x="1152363" y="765321"/>
                  <a:pt x="1158990" y="752068"/>
                </a:cubicBezTo>
                <a:cubicBezTo>
                  <a:pt x="1210037" y="649979"/>
                  <a:pt x="1125310" y="784094"/>
                  <a:pt x="1195979" y="678094"/>
                </a:cubicBezTo>
                <a:cubicBezTo>
                  <a:pt x="1225096" y="561632"/>
                  <a:pt x="1205481" y="609773"/>
                  <a:pt x="1245298" y="530146"/>
                </a:cubicBezTo>
                <a:cubicBezTo>
                  <a:pt x="1264815" y="374011"/>
                  <a:pt x="1265293" y="417203"/>
                  <a:pt x="1245298" y="197264"/>
                </a:cubicBezTo>
                <a:cubicBezTo>
                  <a:pt x="1244121" y="184321"/>
                  <a:pt x="1241087" y="170425"/>
                  <a:pt x="1232968" y="160277"/>
                </a:cubicBezTo>
                <a:cubicBezTo>
                  <a:pt x="1223711" y="148706"/>
                  <a:pt x="1207363" y="145105"/>
                  <a:pt x="1195979" y="135619"/>
                </a:cubicBezTo>
                <a:cubicBezTo>
                  <a:pt x="1182584" y="124457"/>
                  <a:pt x="1174232" y="107099"/>
                  <a:pt x="1158990" y="98632"/>
                </a:cubicBezTo>
                <a:cubicBezTo>
                  <a:pt x="1136268" y="86009"/>
                  <a:pt x="1106640" y="88392"/>
                  <a:pt x="1085012" y="73974"/>
                </a:cubicBezTo>
                <a:cubicBezTo>
                  <a:pt x="1056610" y="55040"/>
                  <a:pt x="1045065" y="42659"/>
                  <a:pt x="1011034" y="36987"/>
                </a:cubicBezTo>
                <a:cubicBezTo>
                  <a:pt x="998872" y="34960"/>
                  <a:pt x="986375" y="36987"/>
                  <a:pt x="974045" y="36987"/>
                </a:cubicBezTo>
              </a:path>
            </a:pathLst>
          </a:custGeom>
          <a:noFill/>
          <a:ln w="76200" cmpd="sng">
            <a:solidFill>
              <a:srgbClr val="FF0000"/>
            </a:solidFill>
            <a:prstDash val="dash"/>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16" name="Forme libre 15"/>
          <p:cNvSpPr/>
          <p:nvPr/>
        </p:nvSpPr>
        <p:spPr>
          <a:xfrm>
            <a:off x="5486400" y="3657600"/>
            <a:ext cx="789099" cy="628778"/>
          </a:xfrm>
          <a:custGeom>
            <a:avLst/>
            <a:gdLst>
              <a:gd name="connsiteX0" fmla="*/ 419209 w 789099"/>
              <a:gd name="connsiteY0" fmla="*/ 49316 h 628778"/>
              <a:gd name="connsiteX1" fmla="*/ 357560 w 789099"/>
              <a:gd name="connsiteY1" fmla="*/ 36987 h 628778"/>
              <a:gd name="connsiteX2" fmla="*/ 271253 w 789099"/>
              <a:gd name="connsiteY2" fmla="*/ 12329 h 628778"/>
              <a:gd name="connsiteX3" fmla="*/ 86307 w 789099"/>
              <a:gd name="connsiteY3" fmla="*/ 24658 h 628778"/>
              <a:gd name="connsiteX4" fmla="*/ 49318 w 789099"/>
              <a:gd name="connsiteY4" fmla="*/ 49316 h 628778"/>
              <a:gd name="connsiteX5" fmla="*/ 0 w 789099"/>
              <a:gd name="connsiteY5" fmla="*/ 123290 h 628778"/>
              <a:gd name="connsiteX6" fmla="*/ 24659 w 789099"/>
              <a:gd name="connsiteY6" fmla="*/ 295895 h 628778"/>
              <a:gd name="connsiteX7" fmla="*/ 49318 w 789099"/>
              <a:gd name="connsiteY7" fmla="*/ 332882 h 628778"/>
              <a:gd name="connsiteX8" fmla="*/ 86307 w 789099"/>
              <a:gd name="connsiteY8" fmla="*/ 406856 h 628778"/>
              <a:gd name="connsiteX9" fmla="*/ 123297 w 789099"/>
              <a:gd name="connsiteY9" fmla="*/ 419185 h 628778"/>
              <a:gd name="connsiteX10" fmla="*/ 172615 w 789099"/>
              <a:gd name="connsiteY10" fmla="*/ 443843 h 628778"/>
              <a:gd name="connsiteX11" fmla="*/ 209604 w 789099"/>
              <a:gd name="connsiteY11" fmla="*/ 468501 h 628778"/>
              <a:gd name="connsiteX12" fmla="*/ 246593 w 789099"/>
              <a:gd name="connsiteY12" fmla="*/ 480830 h 628778"/>
              <a:gd name="connsiteX13" fmla="*/ 320571 w 789099"/>
              <a:gd name="connsiteY13" fmla="*/ 517817 h 628778"/>
              <a:gd name="connsiteX14" fmla="*/ 382220 w 789099"/>
              <a:gd name="connsiteY14" fmla="*/ 567133 h 628778"/>
              <a:gd name="connsiteX15" fmla="*/ 493187 w 789099"/>
              <a:gd name="connsiteY15" fmla="*/ 628778 h 628778"/>
              <a:gd name="connsiteX16" fmla="*/ 727451 w 789099"/>
              <a:gd name="connsiteY16" fmla="*/ 616449 h 628778"/>
              <a:gd name="connsiteX17" fmla="*/ 764440 w 789099"/>
              <a:gd name="connsiteY17" fmla="*/ 579462 h 628778"/>
              <a:gd name="connsiteX18" fmla="*/ 789099 w 789099"/>
              <a:gd name="connsiteY18" fmla="*/ 505488 h 628778"/>
              <a:gd name="connsiteX19" fmla="*/ 764440 w 789099"/>
              <a:gd name="connsiteY19" fmla="*/ 382198 h 628778"/>
              <a:gd name="connsiteX20" fmla="*/ 739781 w 789099"/>
              <a:gd name="connsiteY20" fmla="*/ 345211 h 628778"/>
              <a:gd name="connsiteX21" fmla="*/ 715121 w 789099"/>
              <a:gd name="connsiteY21" fmla="*/ 320553 h 628778"/>
              <a:gd name="connsiteX22" fmla="*/ 665802 w 789099"/>
              <a:gd name="connsiteY22" fmla="*/ 271237 h 628778"/>
              <a:gd name="connsiteX23" fmla="*/ 628813 w 789099"/>
              <a:gd name="connsiteY23" fmla="*/ 221921 h 628778"/>
              <a:gd name="connsiteX24" fmla="*/ 591824 w 789099"/>
              <a:gd name="connsiteY24" fmla="*/ 197263 h 628778"/>
              <a:gd name="connsiteX25" fmla="*/ 554835 w 789099"/>
              <a:gd name="connsiteY25" fmla="*/ 160277 h 628778"/>
              <a:gd name="connsiteX26" fmla="*/ 517846 w 789099"/>
              <a:gd name="connsiteY26" fmla="*/ 135619 h 628778"/>
              <a:gd name="connsiteX27" fmla="*/ 480857 w 789099"/>
              <a:gd name="connsiteY27" fmla="*/ 98632 h 628778"/>
              <a:gd name="connsiteX28" fmla="*/ 443868 w 789099"/>
              <a:gd name="connsiteY28" fmla="*/ 86303 h 628778"/>
              <a:gd name="connsiteX29" fmla="*/ 406879 w 789099"/>
              <a:gd name="connsiteY29" fmla="*/ 61645 h 628778"/>
              <a:gd name="connsiteX30" fmla="*/ 369890 w 789099"/>
              <a:gd name="connsiteY30" fmla="*/ 49316 h 628778"/>
              <a:gd name="connsiteX31" fmla="*/ 295912 w 789099"/>
              <a:gd name="connsiteY31" fmla="*/ 0 h 62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9099" h="628778">
                <a:moveTo>
                  <a:pt x="419209" y="49316"/>
                </a:moveTo>
                <a:cubicBezTo>
                  <a:pt x="398659" y="45206"/>
                  <a:pt x="377891" y="42069"/>
                  <a:pt x="357560" y="36987"/>
                </a:cubicBezTo>
                <a:cubicBezTo>
                  <a:pt x="328533" y="29731"/>
                  <a:pt x="301142" y="13688"/>
                  <a:pt x="271253" y="12329"/>
                </a:cubicBezTo>
                <a:cubicBezTo>
                  <a:pt x="209531" y="9524"/>
                  <a:pt x="147956" y="20548"/>
                  <a:pt x="86307" y="24658"/>
                </a:cubicBezTo>
                <a:cubicBezTo>
                  <a:pt x="73977" y="32877"/>
                  <a:pt x="59076" y="38164"/>
                  <a:pt x="49318" y="49316"/>
                </a:cubicBezTo>
                <a:cubicBezTo>
                  <a:pt x="29802" y="71619"/>
                  <a:pt x="0" y="123290"/>
                  <a:pt x="0" y="123290"/>
                </a:cubicBezTo>
                <a:cubicBezTo>
                  <a:pt x="8220" y="180825"/>
                  <a:pt x="11347" y="239321"/>
                  <a:pt x="24659" y="295895"/>
                </a:cubicBezTo>
                <a:cubicBezTo>
                  <a:pt x="28053" y="310319"/>
                  <a:pt x="42691" y="319629"/>
                  <a:pt x="49318" y="332882"/>
                </a:cubicBezTo>
                <a:cubicBezTo>
                  <a:pt x="64208" y="362661"/>
                  <a:pt x="56863" y="383302"/>
                  <a:pt x="86307" y="406856"/>
                </a:cubicBezTo>
                <a:cubicBezTo>
                  <a:pt x="96456" y="414975"/>
                  <a:pt x="111351" y="414066"/>
                  <a:pt x="123297" y="419185"/>
                </a:cubicBezTo>
                <a:cubicBezTo>
                  <a:pt x="140191" y="426425"/>
                  <a:pt x="156657" y="434724"/>
                  <a:pt x="172615" y="443843"/>
                </a:cubicBezTo>
                <a:cubicBezTo>
                  <a:pt x="185481" y="451195"/>
                  <a:pt x="196350" y="461874"/>
                  <a:pt x="209604" y="468501"/>
                </a:cubicBezTo>
                <a:cubicBezTo>
                  <a:pt x="221229" y="474313"/>
                  <a:pt x="234968" y="475018"/>
                  <a:pt x="246593" y="480830"/>
                </a:cubicBezTo>
                <a:cubicBezTo>
                  <a:pt x="342199" y="528630"/>
                  <a:pt x="227598" y="486828"/>
                  <a:pt x="320571" y="517817"/>
                </a:cubicBezTo>
                <a:cubicBezTo>
                  <a:pt x="366135" y="586158"/>
                  <a:pt x="319162" y="532103"/>
                  <a:pt x="382220" y="567133"/>
                </a:cubicBezTo>
                <a:cubicBezTo>
                  <a:pt x="509408" y="637789"/>
                  <a:pt x="409490" y="600881"/>
                  <a:pt x="493187" y="628778"/>
                </a:cubicBezTo>
                <a:cubicBezTo>
                  <a:pt x="571275" y="624668"/>
                  <a:pt x="650516" y="630436"/>
                  <a:pt x="727451" y="616449"/>
                </a:cubicBezTo>
                <a:cubicBezTo>
                  <a:pt x="744606" y="613330"/>
                  <a:pt x="755972" y="594704"/>
                  <a:pt x="764440" y="579462"/>
                </a:cubicBezTo>
                <a:cubicBezTo>
                  <a:pt x="777063" y="556741"/>
                  <a:pt x="789099" y="505488"/>
                  <a:pt x="789099" y="505488"/>
                </a:cubicBezTo>
                <a:cubicBezTo>
                  <a:pt x="784555" y="473677"/>
                  <a:pt x="781657" y="416630"/>
                  <a:pt x="764440" y="382198"/>
                </a:cubicBezTo>
                <a:cubicBezTo>
                  <a:pt x="757813" y="368945"/>
                  <a:pt x="749038" y="356781"/>
                  <a:pt x="739781" y="345211"/>
                </a:cubicBezTo>
                <a:cubicBezTo>
                  <a:pt x="732519" y="336134"/>
                  <a:pt x="723341" y="328772"/>
                  <a:pt x="715121" y="320553"/>
                </a:cubicBezTo>
                <a:cubicBezTo>
                  <a:pt x="687302" y="237097"/>
                  <a:pt x="726501" y="321816"/>
                  <a:pt x="665802" y="271237"/>
                </a:cubicBezTo>
                <a:cubicBezTo>
                  <a:pt x="650016" y="258083"/>
                  <a:pt x="643344" y="236451"/>
                  <a:pt x="628813" y="221921"/>
                </a:cubicBezTo>
                <a:cubicBezTo>
                  <a:pt x="618335" y="211443"/>
                  <a:pt x="603208" y="206749"/>
                  <a:pt x="591824" y="197263"/>
                </a:cubicBezTo>
                <a:cubicBezTo>
                  <a:pt x="578429" y="186101"/>
                  <a:pt x="568230" y="171439"/>
                  <a:pt x="554835" y="160277"/>
                </a:cubicBezTo>
                <a:cubicBezTo>
                  <a:pt x="543451" y="150791"/>
                  <a:pt x="529230" y="145105"/>
                  <a:pt x="517846" y="135619"/>
                </a:cubicBezTo>
                <a:cubicBezTo>
                  <a:pt x="504451" y="124457"/>
                  <a:pt x="495365" y="108304"/>
                  <a:pt x="480857" y="98632"/>
                </a:cubicBezTo>
                <a:cubicBezTo>
                  <a:pt x="470043" y="91423"/>
                  <a:pt x="455493" y="92115"/>
                  <a:pt x="443868" y="86303"/>
                </a:cubicBezTo>
                <a:cubicBezTo>
                  <a:pt x="430614" y="79676"/>
                  <a:pt x="420133" y="68272"/>
                  <a:pt x="406879" y="61645"/>
                </a:cubicBezTo>
                <a:cubicBezTo>
                  <a:pt x="395254" y="55833"/>
                  <a:pt x="381251" y="55627"/>
                  <a:pt x="369890" y="49316"/>
                </a:cubicBezTo>
                <a:cubicBezTo>
                  <a:pt x="343983" y="34924"/>
                  <a:pt x="295912" y="0"/>
                  <a:pt x="295912" y="0"/>
                </a:cubicBezTo>
              </a:path>
            </a:pathLst>
          </a:cu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Forme libre 16"/>
          <p:cNvSpPr/>
          <p:nvPr/>
        </p:nvSpPr>
        <p:spPr>
          <a:xfrm>
            <a:off x="5770290" y="2819400"/>
            <a:ext cx="1011509" cy="609599"/>
          </a:xfrm>
          <a:custGeom>
            <a:avLst/>
            <a:gdLst>
              <a:gd name="connsiteX0" fmla="*/ 826089 w 999888"/>
              <a:gd name="connsiteY0" fmla="*/ 197264 h 443844"/>
              <a:gd name="connsiteX1" fmla="*/ 764440 w 999888"/>
              <a:gd name="connsiteY1" fmla="*/ 160277 h 443844"/>
              <a:gd name="connsiteX2" fmla="*/ 727451 w 999888"/>
              <a:gd name="connsiteY2" fmla="*/ 147948 h 443844"/>
              <a:gd name="connsiteX3" fmla="*/ 702792 w 999888"/>
              <a:gd name="connsiteY3" fmla="*/ 110961 h 443844"/>
              <a:gd name="connsiteX4" fmla="*/ 628814 w 999888"/>
              <a:gd name="connsiteY4" fmla="*/ 86303 h 443844"/>
              <a:gd name="connsiteX5" fmla="*/ 591825 w 999888"/>
              <a:gd name="connsiteY5" fmla="*/ 73974 h 443844"/>
              <a:gd name="connsiteX6" fmla="*/ 554836 w 999888"/>
              <a:gd name="connsiteY6" fmla="*/ 61645 h 443844"/>
              <a:gd name="connsiteX7" fmla="*/ 443868 w 999888"/>
              <a:gd name="connsiteY7" fmla="*/ 36987 h 443844"/>
              <a:gd name="connsiteX8" fmla="*/ 234264 w 999888"/>
              <a:gd name="connsiteY8" fmla="*/ 0 h 443844"/>
              <a:gd name="connsiteX9" fmla="*/ 73978 w 999888"/>
              <a:gd name="connsiteY9" fmla="*/ 24658 h 443844"/>
              <a:gd name="connsiteX10" fmla="*/ 36989 w 999888"/>
              <a:gd name="connsiteY10" fmla="*/ 36987 h 443844"/>
              <a:gd name="connsiteX11" fmla="*/ 12330 w 999888"/>
              <a:gd name="connsiteY11" fmla="*/ 110961 h 443844"/>
              <a:gd name="connsiteX12" fmla="*/ 0 w 999888"/>
              <a:gd name="connsiteY12" fmla="*/ 147948 h 443844"/>
              <a:gd name="connsiteX13" fmla="*/ 12330 w 999888"/>
              <a:gd name="connsiteY13" fmla="*/ 295896 h 443844"/>
              <a:gd name="connsiteX14" fmla="*/ 49319 w 999888"/>
              <a:gd name="connsiteY14" fmla="*/ 320554 h 443844"/>
              <a:gd name="connsiteX15" fmla="*/ 86308 w 999888"/>
              <a:gd name="connsiteY15" fmla="*/ 357541 h 443844"/>
              <a:gd name="connsiteX16" fmla="*/ 147956 w 999888"/>
              <a:gd name="connsiteY16" fmla="*/ 369870 h 443844"/>
              <a:gd name="connsiteX17" fmla="*/ 456198 w 999888"/>
              <a:gd name="connsiteY17" fmla="*/ 394528 h 443844"/>
              <a:gd name="connsiteX18" fmla="*/ 542506 w 999888"/>
              <a:gd name="connsiteY18" fmla="*/ 406857 h 443844"/>
              <a:gd name="connsiteX19" fmla="*/ 641143 w 999888"/>
              <a:gd name="connsiteY19" fmla="*/ 419186 h 443844"/>
              <a:gd name="connsiteX20" fmla="*/ 727451 w 999888"/>
              <a:gd name="connsiteY20" fmla="*/ 443844 h 443844"/>
              <a:gd name="connsiteX21" fmla="*/ 912396 w 999888"/>
              <a:gd name="connsiteY21" fmla="*/ 431515 h 443844"/>
              <a:gd name="connsiteX22" fmla="*/ 949385 w 999888"/>
              <a:gd name="connsiteY22" fmla="*/ 419186 h 443844"/>
              <a:gd name="connsiteX23" fmla="*/ 974045 w 999888"/>
              <a:gd name="connsiteY23" fmla="*/ 382199 h 443844"/>
              <a:gd name="connsiteX24" fmla="*/ 986374 w 999888"/>
              <a:gd name="connsiteY24" fmla="*/ 246580 h 443844"/>
              <a:gd name="connsiteX25" fmla="*/ 949385 w 999888"/>
              <a:gd name="connsiteY25" fmla="*/ 221922 h 443844"/>
              <a:gd name="connsiteX26" fmla="*/ 875407 w 999888"/>
              <a:gd name="connsiteY26" fmla="*/ 197264 h 443844"/>
              <a:gd name="connsiteX27" fmla="*/ 838418 w 999888"/>
              <a:gd name="connsiteY27" fmla="*/ 184935 h 443844"/>
              <a:gd name="connsiteX28" fmla="*/ 826089 w 999888"/>
              <a:gd name="connsiteY28" fmla="*/ 197264 h 44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9888" h="443844">
                <a:moveTo>
                  <a:pt x="826089" y="197264"/>
                </a:moveTo>
                <a:cubicBezTo>
                  <a:pt x="813759" y="193154"/>
                  <a:pt x="785875" y="170994"/>
                  <a:pt x="764440" y="160277"/>
                </a:cubicBezTo>
                <a:cubicBezTo>
                  <a:pt x="752815" y="154465"/>
                  <a:pt x="737600" y="156067"/>
                  <a:pt x="727451" y="147948"/>
                </a:cubicBezTo>
                <a:cubicBezTo>
                  <a:pt x="715880" y="138692"/>
                  <a:pt x="715358" y="118814"/>
                  <a:pt x="702792" y="110961"/>
                </a:cubicBezTo>
                <a:cubicBezTo>
                  <a:pt x="680750" y="97185"/>
                  <a:pt x="653473" y="94522"/>
                  <a:pt x="628814" y="86303"/>
                </a:cubicBezTo>
                <a:lnTo>
                  <a:pt x="591825" y="73974"/>
                </a:lnTo>
                <a:cubicBezTo>
                  <a:pt x="579495" y="69864"/>
                  <a:pt x="567523" y="64464"/>
                  <a:pt x="554836" y="61645"/>
                </a:cubicBezTo>
                <a:cubicBezTo>
                  <a:pt x="517847" y="53426"/>
                  <a:pt x="481078" y="44142"/>
                  <a:pt x="443868" y="36987"/>
                </a:cubicBezTo>
                <a:cubicBezTo>
                  <a:pt x="374197" y="23589"/>
                  <a:pt x="234264" y="0"/>
                  <a:pt x="234264" y="0"/>
                </a:cubicBezTo>
                <a:cubicBezTo>
                  <a:pt x="180835" y="8219"/>
                  <a:pt x="127109" y="14696"/>
                  <a:pt x="73978" y="24658"/>
                </a:cubicBezTo>
                <a:cubicBezTo>
                  <a:pt x="61204" y="27053"/>
                  <a:pt x="44543" y="26411"/>
                  <a:pt x="36989" y="36987"/>
                </a:cubicBezTo>
                <a:cubicBezTo>
                  <a:pt x="21881" y="58137"/>
                  <a:pt x="20550" y="86303"/>
                  <a:pt x="12330" y="110961"/>
                </a:cubicBezTo>
                <a:lnTo>
                  <a:pt x="0" y="147948"/>
                </a:lnTo>
                <a:cubicBezTo>
                  <a:pt x="4110" y="197264"/>
                  <a:pt x="-1266" y="248313"/>
                  <a:pt x="12330" y="295896"/>
                </a:cubicBezTo>
                <a:cubicBezTo>
                  <a:pt x="16401" y="310144"/>
                  <a:pt x="37935" y="311068"/>
                  <a:pt x="49319" y="320554"/>
                </a:cubicBezTo>
                <a:cubicBezTo>
                  <a:pt x="62714" y="331716"/>
                  <a:pt x="70712" y="349744"/>
                  <a:pt x="86308" y="357541"/>
                </a:cubicBezTo>
                <a:cubicBezTo>
                  <a:pt x="105052" y="366913"/>
                  <a:pt x="127499" y="365324"/>
                  <a:pt x="147956" y="369870"/>
                </a:cubicBezTo>
                <a:cubicBezTo>
                  <a:pt x="302282" y="404163"/>
                  <a:pt x="72347" y="376250"/>
                  <a:pt x="456198" y="394528"/>
                </a:cubicBezTo>
                <a:lnTo>
                  <a:pt x="542506" y="406857"/>
                </a:lnTo>
                <a:cubicBezTo>
                  <a:pt x="575350" y="411236"/>
                  <a:pt x="608652" y="412688"/>
                  <a:pt x="641143" y="419186"/>
                </a:cubicBezTo>
                <a:cubicBezTo>
                  <a:pt x="670482" y="425054"/>
                  <a:pt x="698682" y="435625"/>
                  <a:pt x="727451" y="443844"/>
                </a:cubicBezTo>
                <a:cubicBezTo>
                  <a:pt x="789099" y="439734"/>
                  <a:pt x="850989" y="438338"/>
                  <a:pt x="912396" y="431515"/>
                </a:cubicBezTo>
                <a:cubicBezTo>
                  <a:pt x="925313" y="430080"/>
                  <a:pt x="939236" y="427305"/>
                  <a:pt x="949385" y="419186"/>
                </a:cubicBezTo>
                <a:cubicBezTo>
                  <a:pt x="960956" y="409930"/>
                  <a:pt x="965825" y="394528"/>
                  <a:pt x="974045" y="382199"/>
                </a:cubicBezTo>
                <a:cubicBezTo>
                  <a:pt x="990541" y="332712"/>
                  <a:pt x="1015726" y="297942"/>
                  <a:pt x="986374" y="246580"/>
                </a:cubicBezTo>
                <a:cubicBezTo>
                  <a:pt x="979022" y="233714"/>
                  <a:pt x="962926" y="227940"/>
                  <a:pt x="949385" y="221922"/>
                </a:cubicBezTo>
                <a:cubicBezTo>
                  <a:pt x="925632" y="211366"/>
                  <a:pt x="900066" y="205483"/>
                  <a:pt x="875407" y="197264"/>
                </a:cubicBezTo>
                <a:lnTo>
                  <a:pt x="838418" y="184935"/>
                </a:lnTo>
                <a:cubicBezTo>
                  <a:pt x="797530" y="171306"/>
                  <a:pt x="838419" y="201374"/>
                  <a:pt x="826089" y="197264"/>
                </a:cubicBezTo>
                <a:close/>
              </a:path>
            </a:pathLst>
          </a:custGeom>
          <a:noFill/>
          <a:ln w="762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orme libre 17"/>
          <p:cNvSpPr/>
          <p:nvPr/>
        </p:nvSpPr>
        <p:spPr>
          <a:xfrm>
            <a:off x="6904622" y="2932900"/>
            <a:ext cx="641143" cy="494559"/>
          </a:xfrm>
          <a:custGeom>
            <a:avLst/>
            <a:gdLst>
              <a:gd name="connsiteX0" fmla="*/ 480857 w 641143"/>
              <a:gd name="connsiteY0" fmla="*/ 112360 h 494559"/>
              <a:gd name="connsiteX1" fmla="*/ 419209 w 641143"/>
              <a:gd name="connsiteY1" fmla="*/ 75373 h 494559"/>
              <a:gd name="connsiteX2" fmla="*/ 382220 w 641143"/>
              <a:gd name="connsiteY2" fmla="*/ 50715 h 494559"/>
              <a:gd name="connsiteX3" fmla="*/ 345231 w 641143"/>
              <a:gd name="connsiteY3" fmla="*/ 38386 h 494559"/>
              <a:gd name="connsiteX4" fmla="*/ 320571 w 641143"/>
              <a:gd name="connsiteY4" fmla="*/ 13728 h 494559"/>
              <a:gd name="connsiteX5" fmla="*/ 123296 w 641143"/>
              <a:gd name="connsiteY5" fmla="*/ 26057 h 494559"/>
              <a:gd name="connsiteX6" fmla="*/ 61648 w 641143"/>
              <a:gd name="connsiteY6" fmla="*/ 38386 h 494559"/>
              <a:gd name="connsiteX7" fmla="*/ 36989 w 641143"/>
              <a:gd name="connsiteY7" fmla="*/ 75373 h 494559"/>
              <a:gd name="connsiteX8" fmla="*/ 12329 w 641143"/>
              <a:gd name="connsiteY8" fmla="*/ 100031 h 494559"/>
              <a:gd name="connsiteX9" fmla="*/ 0 w 641143"/>
              <a:gd name="connsiteY9" fmla="*/ 137018 h 494559"/>
              <a:gd name="connsiteX10" fmla="*/ 12329 w 641143"/>
              <a:gd name="connsiteY10" fmla="*/ 358940 h 494559"/>
              <a:gd name="connsiteX11" fmla="*/ 49318 w 641143"/>
              <a:gd name="connsiteY11" fmla="*/ 371269 h 494559"/>
              <a:gd name="connsiteX12" fmla="*/ 73978 w 641143"/>
              <a:gd name="connsiteY12" fmla="*/ 408256 h 494559"/>
              <a:gd name="connsiteX13" fmla="*/ 147956 w 641143"/>
              <a:gd name="connsiteY13" fmla="*/ 457572 h 494559"/>
              <a:gd name="connsiteX14" fmla="*/ 258923 w 641143"/>
              <a:gd name="connsiteY14" fmla="*/ 482230 h 494559"/>
              <a:gd name="connsiteX15" fmla="*/ 308242 w 641143"/>
              <a:gd name="connsiteY15" fmla="*/ 494559 h 494559"/>
              <a:gd name="connsiteX16" fmla="*/ 456198 w 641143"/>
              <a:gd name="connsiteY16" fmla="*/ 482230 h 494559"/>
              <a:gd name="connsiteX17" fmla="*/ 505517 w 641143"/>
              <a:gd name="connsiteY17" fmla="*/ 457572 h 494559"/>
              <a:gd name="connsiteX18" fmla="*/ 591824 w 641143"/>
              <a:gd name="connsiteY18" fmla="*/ 420585 h 494559"/>
              <a:gd name="connsiteX19" fmla="*/ 641143 w 641143"/>
              <a:gd name="connsiteY19" fmla="*/ 358940 h 494559"/>
              <a:gd name="connsiteX20" fmla="*/ 616484 w 641143"/>
              <a:gd name="connsiteY20" fmla="*/ 235650 h 494559"/>
              <a:gd name="connsiteX21" fmla="*/ 591824 w 641143"/>
              <a:gd name="connsiteY21" fmla="*/ 210992 h 494559"/>
              <a:gd name="connsiteX22" fmla="*/ 579495 w 641143"/>
              <a:gd name="connsiteY22" fmla="*/ 174005 h 494559"/>
              <a:gd name="connsiteX23" fmla="*/ 530176 w 641143"/>
              <a:gd name="connsiteY23" fmla="*/ 161676 h 494559"/>
              <a:gd name="connsiteX24" fmla="*/ 493187 w 641143"/>
              <a:gd name="connsiteY24" fmla="*/ 149347 h 494559"/>
              <a:gd name="connsiteX25" fmla="*/ 480857 w 641143"/>
              <a:gd name="connsiteY25" fmla="*/ 112360 h 49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143" h="494559">
                <a:moveTo>
                  <a:pt x="480857" y="112360"/>
                </a:moveTo>
                <a:cubicBezTo>
                  <a:pt x="468527" y="100031"/>
                  <a:pt x="439531" y="88073"/>
                  <a:pt x="419209" y="75373"/>
                </a:cubicBezTo>
                <a:cubicBezTo>
                  <a:pt x="406643" y="67520"/>
                  <a:pt x="395474" y="57342"/>
                  <a:pt x="382220" y="50715"/>
                </a:cubicBezTo>
                <a:cubicBezTo>
                  <a:pt x="370595" y="44903"/>
                  <a:pt x="357561" y="42496"/>
                  <a:pt x="345231" y="38386"/>
                </a:cubicBezTo>
                <a:cubicBezTo>
                  <a:pt x="337011" y="30167"/>
                  <a:pt x="330539" y="19708"/>
                  <a:pt x="320571" y="13728"/>
                </a:cubicBezTo>
                <a:cubicBezTo>
                  <a:pt x="263698" y="-20394"/>
                  <a:pt x="165828" y="18969"/>
                  <a:pt x="123296" y="26057"/>
                </a:cubicBezTo>
                <a:cubicBezTo>
                  <a:pt x="102625" y="29502"/>
                  <a:pt x="82197" y="34276"/>
                  <a:pt x="61648" y="38386"/>
                </a:cubicBezTo>
                <a:cubicBezTo>
                  <a:pt x="53428" y="50715"/>
                  <a:pt x="46246" y="63803"/>
                  <a:pt x="36989" y="75373"/>
                </a:cubicBezTo>
                <a:cubicBezTo>
                  <a:pt x="29727" y="84450"/>
                  <a:pt x="18310" y="90063"/>
                  <a:pt x="12329" y="100031"/>
                </a:cubicBezTo>
                <a:cubicBezTo>
                  <a:pt x="5642" y="111175"/>
                  <a:pt x="4110" y="124689"/>
                  <a:pt x="0" y="137018"/>
                </a:cubicBezTo>
                <a:cubicBezTo>
                  <a:pt x="4110" y="210992"/>
                  <a:pt x="-2935" y="286441"/>
                  <a:pt x="12329" y="358940"/>
                </a:cubicBezTo>
                <a:cubicBezTo>
                  <a:pt x="15007" y="371658"/>
                  <a:pt x="39169" y="363150"/>
                  <a:pt x="49318" y="371269"/>
                </a:cubicBezTo>
                <a:cubicBezTo>
                  <a:pt x="60889" y="380525"/>
                  <a:pt x="62826" y="398499"/>
                  <a:pt x="73978" y="408256"/>
                </a:cubicBezTo>
                <a:cubicBezTo>
                  <a:pt x="96282" y="427771"/>
                  <a:pt x="119204" y="450385"/>
                  <a:pt x="147956" y="457572"/>
                </a:cubicBezTo>
                <a:cubicBezTo>
                  <a:pt x="268235" y="487640"/>
                  <a:pt x="118046" y="450926"/>
                  <a:pt x="258923" y="482230"/>
                </a:cubicBezTo>
                <a:cubicBezTo>
                  <a:pt x="275465" y="485906"/>
                  <a:pt x="291802" y="490449"/>
                  <a:pt x="308242" y="494559"/>
                </a:cubicBezTo>
                <a:cubicBezTo>
                  <a:pt x="357561" y="490449"/>
                  <a:pt x="407556" y="491350"/>
                  <a:pt x="456198" y="482230"/>
                </a:cubicBezTo>
                <a:cubicBezTo>
                  <a:pt x="474263" y="478843"/>
                  <a:pt x="488623" y="464812"/>
                  <a:pt x="505517" y="457572"/>
                </a:cubicBezTo>
                <a:cubicBezTo>
                  <a:pt x="551548" y="437846"/>
                  <a:pt x="542753" y="453297"/>
                  <a:pt x="591824" y="420585"/>
                </a:cubicBezTo>
                <a:cubicBezTo>
                  <a:pt x="612908" y="406529"/>
                  <a:pt x="627950" y="378728"/>
                  <a:pt x="641143" y="358940"/>
                </a:cubicBezTo>
                <a:cubicBezTo>
                  <a:pt x="632923" y="317843"/>
                  <a:pt x="629738" y="275410"/>
                  <a:pt x="616484" y="235650"/>
                </a:cubicBezTo>
                <a:cubicBezTo>
                  <a:pt x="612808" y="224622"/>
                  <a:pt x="597805" y="220960"/>
                  <a:pt x="591824" y="210992"/>
                </a:cubicBezTo>
                <a:cubicBezTo>
                  <a:pt x="585137" y="199848"/>
                  <a:pt x="589643" y="182123"/>
                  <a:pt x="579495" y="174005"/>
                </a:cubicBezTo>
                <a:cubicBezTo>
                  <a:pt x="566262" y="163420"/>
                  <a:pt x="546470" y="166331"/>
                  <a:pt x="530176" y="161676"/>
                </a:cubicBezTo>
                <a:cubicBezTo>
                  <a:pt x="517679" y="158106"/>
                  <a:pt x="504812" y="155159"/>
                  <a:pt x="493187" y="149347"/>
                </a:cubicBezTo>
                <a:cubicBezTo>
                  <a:pt x="479933" y="142720"/>
                  <a:pt x="493187" y="124689"/>
                  <a:pt x="480857" y="112360"/>
                </a:cubicBezTo>
                <a:close/>
              </a:path>
            </a:pathLst>
          </a:cu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orme libre 18"/>
          <p:cNvSpPr/>
          <p:nvPr/>
        </p:nvSpPr>
        <p:spPr>
          <a:xfrm>
            <a:off x="7323830" y="2590800"/>
            <a:ext cx="981969" cy="609600"/>
          </a:xfrm>
          <a:custGeom>
            <a:avLst/>
            <a:gdLst>
              <a:gd name="connsiteX0" fmla="*/ 826088 w 826930"/>
              <a:gd name="connsiteY0" fmla="*/ 49316 h 579462"/>
              <a:gd name="connsiteX1" fmla="*/ 764440 w 826930"/>
              <a:gd name="connsiteY1" fmla="*/ 36987 h 579462"/>
              <a:gd name="connsiteX2" fmla="*/ 653473 w 826930"/>
              <a:gd name="connsiteY2" fmla="*/ 24658 h 579462"/>
              <a:gd name="connsiteX3" fmla="*/ 554835 w 826930"/>
              <a:gd name="connsiteY3" fmla="*/ 0 h 579462"/>
              <a:gd name="connsiteX4" fmla="*/ 184945 w 826930"/>
              <a:gd name="connsiteY4" fmla="*/ 12329 h 579462"/>
              <a:gd name="connsiteX5" fmla="*/ 147956 w 826930"/>
              <a:gd name="connsiteY5" fmla="*/ 24658 h 579462"/>
              <a:gd name="connsiteX6" fmla="*/ 73978 w 826930"/>
              <a:gd name="connsiteY6" fmla="*/ 73974 h 579462"/>
              <a:gd name="connsiteX7" fmla="*/ 49319 w 826930"/>
              <a:gd name="connsiteY7" fmla="*/ 110960 h 579462"/>
              <a:gd name="connsiteX8" fmla="*/ 12329 w 826930"/>
              <a:gd name="connsiteY8" fmla="*/ 135618 h 579462"/>
              <a:gd name="connsiteX9" fmla="*/ 0 w 826930"/>
              <a:gd name="connsiteY9" fmla="*/ 172605 h 579462"/>
              <a:gd name="connsiteX10" fmla="*/ 12329 w 826930"/>
              <a:gd name="connsiteY10" fmla="*/ 357540 h 579462"/>
              <a:gd name="connsiteX11" fmla="*/ 110967 w 826930"/>
              <a:gd name="connsiteY11" fmla="*/ 431514 h 579462"/>
              <a:gd name="connsiteX12" fmla="*/ 184945 w 826930"/>
              <a:gd name="connsiteY12" fmla="*/ 480830 h 579462"/>
              <a:gd name="connsiteX13" fmla="*/ 221934 w 826930"/>
              <a:gd name="connsiteY13" fmla="*/ 505488 h 579462"/>
              <a:gd name="connsiteX14" fmla="*/ 295912 w 826930"/>
              <a:gd name="connsiteY14" fmla="*/ 530146 h 579462"/>
              <a:gd name="connsiteX15" fmla="*/ 332901 w 826930"/>
              <a:gd name="connsiteY15" fmla="*/ 542475 h 579462"/>
              <a:gd name="connsiteX16" fmla="*/ 406879 w 826930"/>
              <a:gd name="connsiteY16" fmla="*/ 579462 h 579462"/>
              <a:gd name="connsiteX17" fmla="*/ 530176 w 826930"/>
              <a:gd name="connsiteY17" fmla="*/ 567133 h 579462"/>
              <a:gd name="connsiteX18" fmla="*/ 567165 w 826930"/>
              <a:gd name="connsiteY18" fmla="*/ 530146 h 579462"/>
              <a:gd name="connsiteX19" fmla="*/ 628814 w 826930"/>
              <a:gd name="connsiteY19" fmla="*/ 505488 h 579462"/>
              <a:gd name="connsiteX20" fmla="*/ 702792 w 826930"/>
              <a:gd name="connsiteY20" fmla="*/ 456172 h 579462"/>
              <a:gd name="connsiteX21" fmla="*/ 739781 w 826930"/>
              <a:gd name="connsiteY21" fmla="*/ 431514 h 579462"/>
              <a:gd name="connsiteX22" fmla="*/ 752110 w 826930"/>
              <a:gd name="connsiteY22" fmla="*/ 382198 h 579462"/>
              <a:gd name="connsiteX23" fmla="*/ 776770 w 826930"/>
              <a:gd name="connsiteY23" fmla="*/ 357540 h 579462"/>
              <a:gd name="connsiteX24" fmla="*/ 801429 w 826930"/>
              <a:gd name="connsiteY24" fmla="*/ 320553 h 579462"/>
              <a:gd name="connsiteX25" fmla="*/ 813759 w 826930"/>
              <a:gd name="connsiteY25" fmla="*/ 271237 h 579462"/>
              <a:gd name="connsiteX26" fmla="*/ 826088 w 826930"/>
              <a:gd name="connsiteY26" fmla="*/ 184934 h 579462"/>
              <a:gd name="connsiteX27" fmla="*/ 789099 w 826930"/>
              <a:gd name="connsiteY27" fmla="*/ 49316 h 579462"/>
              <a:gd name="connsiteX28" fmla="*/ 752110 w 826930"/>
              <a:gd name="connsiteY28" fmla="*/ 36987 h 579462"/>
              <a:gd name="connsiteX29" fmla="*/ 739781 w 826930"/>
              <a:gd name="connsiteY29" fmla="*/ 36987 h 57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6930" h="579462">
                <a:moveTo>
                  <a:pt x="826088" y="49316"/>
                </a:moveTo>
                <a:cubicBezTo>
                  <a:pt x="805539" y="45206"/>
                  <a:pt x="785186" y="39951"/>
                  <a:pt x="764440" y="36987"/>
                </a:cubicBezTo>
                <a:cubicBezTo>
                  <a:pt x="727597" y="31724"/>
                  <a:pt x="690123" y="31125"/>
                  <a:pt x="653473" y="24658"/>
                </a:cubicBezTo>
                <a:cubicBezTo>
                  <a:pt x="620098" y="18769"/>
                  <a:pt x="587714" y="8219"/>
                  <a:pt x="554835" y="0"/>
                </a:cubicBezTo>
                <a:cubicBezTo>
                  <a:pt x="431538" y="4110"/>
                  <a:pt x="308084" y="4866"/>
                  <a:pt x="184945" y="12329"/>
                </a:cubicBezTo>
                <a:cubicBezTo>
                  <a:pt x="171972" y="13115"/>
                  <a:pt x="159317" y="18347"/>
                  <a:pt x="147956" y="24658"/>
                </a:cubicBezTo>
                <a:cubicBezTo>
                  <a:pt x="122049" y="39050"/>
                  <a:pt x="73978" y="73974"/>
                  <a:pt x="73978" y="73974"/>
                </a:cubicBezTo>
                <a:cubicBezTo>
                  <a:pt x="65758" y="86303"/>
                  <a:pt x="59797" y="100483"/>
                  <a:pt x="49319" y="110960"/>
                </a:cubicBezTo>
                <a:cubicBezTo>
                  <a:pt x="38840" y="121438"/>
                  <a:pt x="21586" y="124047"/>
                  <a:pt x="12329" y="135618"/>
                </a:cubicBezTo>
                <a:cubicBezTo>
                  <a:pt x="4210" y="145766"/>
                  <a:pt x="4110" y="160276"/>
                  <a:pt x="0" y="172605"/>
                </a:cubicBezTo>
                <a:cubicBezTo>
                  <a:pt x="4110" y="234250"/>
                  <a:pt x="-5425" y="298364"/>
                  <a:pt x="12329" y="357540"/>
                </a:cubicBezTo>
                <a:cubicBezTo>
                  <a:pt x="28071" y="410010"/>
                  <a:pt x="71049" y="418209"/>
                  <a:pt x="110967" y="431514"/>
                </a:cubicBezTo>
                <a:cubicBezTo>
                  <a:pt x="181085" y="501629"/>
                  <a:pt x="113571" y="445145"/>
                  <a:pt x="184945" y="480830"/>
                </a:cubicBezTo>
                <a:cubicBezTo>
                  <a:pt x="198199" y="487457"/>
                  <a:pt x="208393" y="499470"/>
                  <a:pt x="221934" y="505488"/>
                </a:cubicBezTo>
                <a:cubicBezTo>
                  <a:pt x="245687" y="516044"/>
                  <a:pt x="271253" y="521927"/>
                  <a:pt x="295912" y="530146"/>
                </a:cubicBezTo>
                <a:cubicBezTo>
                  <a:pt x="308242" y="534256"/>
                  <a:pt x="322087" y="535266"/>
                  <a:pt x="332901" y="542475"/>
                </a:cubicBezTo>
                <a:cubicBezTo>
                  <a:pt x="380704" y="574342"/>
                  <a:pt x="355832" y="562447"/>
                  <a:pt x="406879" y="579462"/>
                </a:cubicBezTo>
                <a:cubicBezTo>
                  <a:pt x="447978" y="575352"/>
                  <a:pt x="490698" y="579279"/>
                  <a:pt x="530176" y="567133"/>
                </a:cubicBezTo>
                <a:cubicBezTo>
                  <a:pt x="546841" y="562005"/>
                  <a:pt x="552379" y="539387"/>
                  <a:pt x="567165" y="530146"/>
                </a:cubicBezTo>
                <a:cubicBezTo>
                  <a:pt x="585934" y="518416"/>
                  <a:pt x="609384" y="516086"/>
                  <a:pt x="628814" y="505488"/>
                </a:cubicBezTo>
                <a:cubicBezTo>
                  <a:pt x="654832" y="491297"/>
                  <a:pt x="678133" y="472611"/>
                  <a:pt x="702792" y="456172"/>
                </a:cubicBezTo>
                <a:lnTo>
                  <a:pt x="739781" y="431514"/>
                </a:lnTo>
                <a:cubicBezTo>
                  <a:pt x="743891" y="415075"/>
                  <a:pt x="744532" y="397354"/>
                  <a:pt x="752110" y="382198"/>
                </a:cubicBezTo>
                <a:cubicBezTo>
                  <a:pt x="757309" y="371801"/>
                  <a:pt x="769508" y="366617"/>
                  <a:pt x="776770" y="357540"/>
                </a:cubicBezTo>
                <a:cubicBezTo>
                  <a:pt x="786027" y="345970"/>
                  <a:pt x="793209" y="332882"/>
                  <a:pt x="801429" y="320553"/>
                </a:cubicBezTo>
                <a:cubicBezTo>
                  <a:pt x="805539" y="304114"/>
                  <a:pt x="810728" y="287908"/>
                  <a:pt x="813759" y="271237"/>
                </a:cubicBezTo>
                <a:cubicBezTo>
                  <a:pt x="818958" y="242646"/>
                  <a:pt x="826088" y="213994"/>
                  <a:pt x="826088" y="184934"/>
                </a:cubicBezTo>
                <a:cubicBezTo>
                  <a:pt x="826088" y="135858"/>
                  <a:pt x="835822" y="77348"/>
                  <a:pt x="789099" y="49316"/>
                </a:cubicBezTo>
                <a:cubicBezTo>
                  <a:pt x="777954" y="42630"/>
                  <a:pt x="764719" y="40139"/>
                  <a:pt x="752110" y="36987"/>
                </a:cubicBezTo>
                <a:cubicBezTo>
                  <a:pt x="748123" y="35990"/>
                  <a:pt x="743891" y="36987"/>
                  <a:pt x="739781" y="36987"/>
                </a:cubicBezTo>
              </a:path>
            </a:pathLst>
          </a:cu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ZoneTexte 19"/>
          <p:cNvSpPr txBox="1"/>
          <p:nvPr/>
        </p:nvSpPr>
        <p:spPr>
          <a:xfrm>
            <a:off x="0" y="0"/>
            <a:ext cx="9372600" cy="1323439"/>
          </a:xfrm>
          <a:prstGeom prst="rect">
            <a:avLst/>
          </a:prstGeom>
          <a:noFill/>
        </p:spPr>
        <p:txBody>
          <a:bodyPr wrap="square" rtlCol="0">
            <a:spAutoFit/>
          </a:bodyPr>
          <a:lstStyle/>
          <a:p>
            <a:r>
              <a:rPr lang="fr-FR" sz="1600" b="1" dirty="0" smtClean="0">
                <a:solidFill>
                  <a:schemeClr val="bg1"/>
                </a:solidFill>
                <a:latin typeface="Desdemona"/>
                <a:cs typeface="Desdemona"/>
              </a:rPr>
              <a:t>Nous comptons 16 grandes et belles villas, il y en a 2 villas, la villa des mystères et  de Diomède </a:t>
            </a:r>
          </a:p>
          <a:p>
            <a:r>
              <a:rPr lang="fr-FR" sz="1600" b="1" dirty="0" smtClean="0">
                <a:solidFill>
                  <a:schemeClr val="bg1"/>
                </a:solidFill>
                <a:latin typeface="Desdemona"/>
                <a:cs typeface="Desdemona"/>
              </a:rPr>
              <a:t>au-delà des remparts ; aux portes du Vésuve et aux portes d’Herculanum se trouvent 5 maisons, la maison des Vettiti, du labyrinthe, du Faune, du poète tragique et la maison de la grande Fontana ; à deux rues de l’odéon qui est un petit théâtre il y 3 grandes maisons, la maison de Ménandre, du cryptoportique et de </a:t>
            </a:r>
            <a:r>
              <a:rPr lang="fr-FR" sz="1600" b="1" dirty="0" err="1" smtClean="0">
                <a:solidFill>
                  <a:schemeClr val="bg1"/>
                </a:solidFill>
                <a:latin typeface="Desdemona"/>
                <a:cs typeface="Desdemona"/>
              </a:rPr>
              <a:t>Ceius</a:t>
            </a:r>
            <a:r>
              <a:rPr lang="fr-FR" sz="1600" b="1" dirty="0" smtClean="0">
                <a:solidFill>
                  <a:schemeClr val="bg1"/>
                </a:solidFill>
                <a:latin typeface="Desdemona"/>
                <a:cs typeface="Desdemona"/>
              </a:rPr>
              <a:t> </a:t>
            </a:r>
            <a:r>
              <a:rPr lang="fr-FR" sz="1600" b="1" dirty="0" err="1" smtClean="0">
                <a:solidFill>
                  <a:schemeClr val="bg1"/>
                </a:solidFill>
                <a:latin typeface="Desdemona"/>
                <a:cs typeface="Desdemona"/>
              </a:rPr>
              <a:t>Secundus</a:t>
            </a:r>
            <a:r>
              <a:rPr lang="fr-FR" sz="1600" b="1" dirty="0" smtClean="0">
                <a:solidFill>
                  <a:schemeClr val="bg1"/>
                </a:solidFill>
                <a:latin typeface="Desdemona"/>
                <a:cs typeface="Desdemona"/>
              </a:rPr>
              <a:t> et aux portes de Siarno nous avons 1 grande villa et 2 maisons.   </a:t>
            </a:r>
            <a:endParaRPr lang="fr-FR" sz="1600" b="1" dirty="0">
              <a:solidFill>
                <a:schemeClr val="bg1"/>
              </a:solidFill>
              <a:latin typeface="Desdemona"/>
              <a:cs typeface="Desdemona"/>
            </a:endParaRPr>
          </a:p>
        </p:txBody>
      </p:sp>
    </p:spTree>
    <p:extLst>
      <p:ext uri="{BB962C8B-B14F-4D97-AF65-F5344CB8AC3E}">
        <p14:creationId xmlns:p14="http://schemas.microsoft.com/office/powerpoint/2010/main" val="362103898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l="4474" t="3683" r="4354"/>
          <a:stretch/>
        </p:blipFill>
        <p:spPr>
          <a:xfrm>
            <a:off x="11675" y="1524000"/>
            <a:ext cx="3631560" cy="5334000"/>
          </a:xfrm>
          <a:prstGeom prst="rect">
            <a:avLst/>
          </a:prstGeom>
        </p:spPr>
      </p:pic>
      <p:sp>
        <p:nvSpPr>
          <p:cNvPr id="8" name="ZoneTexte 7"/>
          <p:cNvSpPr txBox="1"/>
          <p:nvPr/>
        </p:nvSpPr>
        <p:spPr>
          <a:xfrm>
            <a:off x="304800" y="152400"/>
            <a:ext cx="2057400" cy="707886"/>
          </a:xfrm>
          <a:prstGeom prst="rect">
            <a:avLst/>
          </a:prstGeom>
          <a:noFill/>
        </p:spPr>
        <p:txBody>
          <a:bodyPr wrap="square" rtlCol="0">
            <a:spAutoFit/>
            <a:scene3d>
              <a:camera prst="orthographicFront"/>
              <a:lightRig rig="threePt" dir="t"/>
            </a:scene3d>
            <a:sp3d extrusionH="57150">
              <a:bevelT w="38100" h="38100" prst="angle"/>
            </a:sp3d>
          </a:bodyPr>
          <a:lstStyle/>
          <a:p>
            <a:r>
              <a:rPr lang="fr-FR" sz="2000" dirty="0" smtClean="0">
                <a:solidFill>
                  <a:schemeClr val="bg1"/>
                </a:solidFill>
                <a:effectLst>
                  <a:glow rad="63500">
                    <a:schemeClr val="accent3">
                      <a:satMod val="175000"/>
                      <a:alpha val="40000"/>
                    </a:schemeClr>
                  </a:glow>
                </a:effectLst>
                <a:latin typeface="Cooper Black"/>
                <a:cs typeface="Cooper Black"/>
              </a:rPr>
              <a:t>La villa des mystères</a:t>
            </a:r>
            <a:endParaRPr lang="fr-FR" sz="2000" dirty="0">
              <a:solidFill>
                <a:schemeClr val="bg1"/>
              </a:solidFill>
              <a:effectLst>
                <a:glow rad="63500">
                  <a:schemeClr val="accent3">
                    <a:satMod val="175000"/>
                    <a:alpha val="40000"/>
                  </a:schemeClr>
                </a:glow>
              </a:effectLst>
              <a:latin typeface="Cooper Black"/>
              <a:cs typeface="Cooper Black"/>
            </a:endParaRPr>
          </a:p>
        </p:txBody>
      </p:sp>
      <p:pic>
        <p:nvPicPr>
          <p:cNvPr id="9" name="Image 8"/>
          <p:cNvPicPr>
            <a:picLocks noChangeAspect="1"/>
          </p:cNvPicPr>
          <p:nvPr/>
        </p:nvPicPr>
        <p:blipFill>
          <a:blip r:embed="rId3"/>
          <a:stretch>
            <a:fillRect/>
          </a:stretch>
        </p:blipFill>
        <p:spPr>
          <a:xfrm>
            <a:off x="5982546" y="4251817"/>
            <a:ext cx="3149600" cy="2578100"/>
          </a:xfrm>
          <a:prstGeom prst="rect">
            <a:avLst/>
          </a:prstGeom>
        </p:spPr>
      </p:pic>
      <p:sp>
        <p:nvSpPr>
          <p:cNvPr id="7" name="ZoneTexte 6"/>
          <p:cNvSpPr txBox="1"/>
          <p:nvPr/>
        </p:nvSpPr>
        <p:spPr>
          <a:xfrm>
            <a:off x="3581400" y="1447800"/>
            <a:ext cx="5715000" cy="5078314"/>
          </a:xfrm>
          <a:prstGeom prst="rect">
            <a:avLst/>
          </a:prstGeom>
          <a:noFill/>
        </p:spPr>
        <p:txBody>
          <a:bodyPr wrap="square" rtlCol="0">
            <a:spAutoFit/>
          </a:bodyPr>
          <a:lstStyle/>
          <a:p>
            <a:r>
              <a:rPr lang="fr-FR" b="1" dirty="0" smtClean="0">
                <a:latin typeface="Desdemona"/>
                <a:cs typeface="Desdemona"/>
              </a:rPr>
              <a:t>« ce bien ce trouve à l’écart de Pompéi,  à </a:t>
            </a:r>
            <a:r>
              <a:rPr lang="fr-FR" b="1" dirty="0">
                <a:latin typeface="Desdemona"/>
                <a:cs typeface="Desdemona"/>
              </a:rPr>
              <a:t>l’extrême </a:t>
            </a:r>
            <a:r>
              <a:rPr lang="fr-FR" b="1" dirty="0" smtClean="0">
                <a:latin typeface="Desdemona"/>
                <a:cs typeface="Desdemona"/>
              </a:rPr>
              <a:t>périphérie, </a:t>
            </a:r>
            <a:r>
              <a:rPr lang="fr-FR" b="1" dirty="0">
                <a:latin typeface="Desdemona"/>
                <a:cs typeface="Desdemona"/>
              </a:rPr>
              <a:t>à quelque 300 m de la porte </a:t>
            </a:r>
            <a:r>
              <a:rPr lang="fr-FR" b="1" dirty="0" smtClean="0">
                <a:latin typeface="Desdemona"/>
                <a:cs typeface="Desdemona"/>
              </a:rPr>
              <a:t>d'Herculanum. </a:t>
            </a:r>
            <a:r>
              <a:rPr lang="fr-FR" b="1" dirty="0">
                <a:latin typeface="Desdemona"/>
                <a:cs typeface="Desdemona"/>
              </a:rPr>
              <a:t>La villa fut construite aux environs du </a:t>
            </a:r>
            <a:r>
              <a:rPr lang="fr-FR" b="1" dirty="0" smtClean="0">
                <a:latin typeface="Desdemona"/>
                <a:cs typeface="Desdemona"/>
              </a:rPr>
              <a:t>II</a:t>
            </a:r>
            <a:r>
              <a:rPr lang="fr-FR" b="1" baseline="30000" dirty="0" smtClean="0">
                <a:latin typeface="Desdemona"/>
                <a:cs typeface="Desdemona"/>
              </a:rPr>
              <a:t>e</a:t>
            </a:r>
            <a:r>
              <a:rPr lang="fr-FR" b="1" dirty="0">
                <a:latin typeface="Desdemona"/>
                <a:cs typeface="Desdemona"/>
              </a:rPr>
              <a:t> </a:t>
            </a:r>
            <a:r>
              <a:rPr lang="fr-FR" b="1" dirty="0" smtClean="0">
                <a:latin typeface="Desdemona"/>
                <a:cs typeface="Desdemona"/>
              </a:rPr>
              <a:t>siècle      </a:t>
            </a:r>
            <a:r>
              <a:rPr lang="fr-FR" b="1" dirty="0">
                <a:latin typeface="Desdemona"/>
                <a:cs typeface="Desdemona"/>
              </a:rPr>
              <a:t>av. J.-C., mais elle fut rénovée et embellie à l’époque impériales </a:t>
            </a:r>
            <a:r>
              <a:rPr lang="fr-FR" b="1" dirty="0" smtClean="0">
                <a:latin typeface="Desdemona"/>
                <a:cs typeface="Desdemona"/>
              </a:rPr>
              <a:t>19.</a:t>
            </a:r>
          </a:p>
          <a:p>
            <a:r>
              <a:rPr lang="fr-FR" b="1" dirty="0" smtClean="0">
                <a:latin typeface="Desdemona"/>
                <a:cs typeface="Desdemona"/>
              </a:rPr>
              <a:t>La villa  possède un plan de forme carré. Une longue galerie d’arcades et une série de jardins relient ensuite la maison au milieu environnant, créant un ensemble agréable et harmonieux. J'espère que vous aimez la couleur car ces murs sont recouvert de fresques de </a:t>
            </a:r>
            <a:r>
              <a:rPr lang="fr-FR" b="1" dirty="0">
                <a:latin typeface="Desdemona"/>
                <a:cs typeface="Desdemona"/>
              </a:rPr>
              <a:t>3 mètres de haut sur 17 mètres </a:t>
            </a:r>
            <a:r>
              <a:rPr lang="fr-FR" b="1" dirty="0" smtClean="0">
                <a:latin typeface="Desdemona"/>
                <a:cs typeface="Desdemona"/>
              </a:rPr>
              <a:t> elle raconte </a:t>
            </a:r>
            <a:r>
              <a:rPr lang="fr-FR" b="1" dirty="0">
                <a:latin typeface="Desdemona"/>
                <a:cs typeface="Desdemona"/>
              </a:rPr>
              <a:t>les phases de l'initiation d'une jeune mariée au culte voué au dieu </a:t>
            </a:r>
            <a:r>
              <a:rPr lang="fr-FR" b="1" dirty="0" smtClean="0">
                <a:latin typeface="Desdemona"/>
                <a:cs typeface="Desdemona"/>
              </a:rPr>
              <a:t>. Vous entrez dans la villa par une sorte de véranda lumineuse donnant sur l’extérieur: </a:t>
            </a:r>
            <a:r>
              <a:rPr lang="fr-FR" b="1" u="sng" dirty="0" smtClean="0">
                <a:latin typeface="Desdemona"/>
                <a:cs typeface="Desdemona"/>
              </a:rPr>
              <a:t>exèdre</a:t>
            </a:r>
            <a:r>
              <a:rPr lang="fr-FR" b="1" dirty="0" smtClean="0">
                <a:latin typeface="Desdemona"/>
                <a:cs typeface="Desdemona"/>
              </a:rPr>
              <a:t> . Sur les cotés de la maison il y a des jardins et des terrasses avec des arcades pour l’ombre. Elle est équipée de 2 fours et de salle équipée d’installations balnéaires . »</a:t>
            </a:r>
            <a:endParaRPr lang="fr-FR" b="1" dirty="0">
              <a:latin typeface="Desdemona"/>
              <a:cs typeface="Desdemona"/>
            </a:endParaRPr>
          </a:p>
        </p:txBody>
      </p:sp>
      <p:pic>
        <p:nvPicPr>
          <p:cNvPr id="10" name="Image 9"/>
          <p:cNvPicPr>
            <a:picLocks noChangeAspect="1"/>
          </p:cNvPicPr>
          <p:nvPr/>
        </p:nvPicPr>
        <p:blipFill>
          <a:blip r:embed="rId4"/>
          <a:stretch>
            <a:fillRect/>
          </a:stretch>
        </p:blipFill>
        <p:spPr>
          <a:xfrm>
            <a:off x="2895600" y="-14213"/>
            <a:ext cx="6248400" cy="1462013"/>
          </a:xfrm>
          <a:prstGeom prst="rect">
            <a:avLst/>
          </a:prstGeom>
        </p:spPr>
      </p:pic>
    </p:spTree>
    <p:extLst>
      <p:ext uri="{BB962C8B-B14F-4D97-AF65-F5344CB8AC3E}">
        <p14:creationId xmlns:p14="http://schemas.microsoft.com/office/powerpoint/2010/main" val="157172180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685800" y="1676400"/>
            <a:ext cx="7620000" cy="4729655"/>
          </a:xfrm>
          <a:prstGeom prst="rect">
            <a:avLst/>
          </a:prstGeom>
        </p:spPr>
      </p:pic>
      <p:sp>
        <p:nvSpPr>
          <p:cNvPr id="7" name="Rectangle 6"/>
          <p:cNvSpPr/>
          <p:nvPr/>
        </p:nvSpPr>
        <p:spPr>
          <a:xfrm>
            <a:off x="-17734" y="1676400"/>
            <a:ext cx="9161734" cy="5355313"/>
          </a:xfrm>
          <a:prstGeom prst="rect">
            <a:avLst/>
          </a:prstGeom>
        </p:spPr>
        <p:txBody>
          <a:bodyPr wrap="square">
            <a:spAutoFit/>
          </a:bodyPr>
          <a:lstStyle/>
          <a:p>
            <a:r>
              <a:rPr lang="fr-FR" b="1" dirty="0" smtClean="0">
                <a:latin typeface="Desdemona"/>
                <a:cs typeface="Desdemona"/>
              </a:rPr>
              <a:t>« La </a:t>
            </a:r>
            <a:r>
              <a:rPr lang="fr-FR" b="1" dirty="0">
                <a:latin typeface="Desdemona"/>
                <a:cs typeface="Desdemona"/>
              </a:rPr>
              <a:t>villa de </a:t>
            </a:r>
            <a:r>
              <a:rPr lang="fr-FR" b="1" dirty="0" smtClean="0">
                <a:latin typeface="Desdemona"/>
                <a:cs typeface="Desdemona"/>
              </a:rPr>
              <a:t>Diomède </a:t>
            </a:r>
            <a:r>
              <a:rPr lang="fr-FR" b="1" dirty="0">
                <a:latin typeface="Desdemona"/>
                <a:cs typeface="Desdemona"/>
              </a:rPr>
              <a:t>située sur la route des Sépulcres, à l'extérieur de la porte d'Herculanum. Elle </a:t>
            </a:r>
            <a:r>
              <a:rPr lang="fr-FR" b="1" dirty="0" smtClean="0">
                <a:latin typeface="Desdemona"/>
                <a:cs typeface="Desdemona"/>
              </a:rPr>
              <a:t>a été </a:t>
            </a:r>
            <a:r>
              <a:rPr lang="fr-FR" b="1" dirty="0">
                <a:latin typeface="Desdemona"/>
                <a:cs typeface="Desdemona"/>
              </a:rPr>
              <a:t>mise au jour au cours de la seconde moitié du </a:t>
            </a:r>
            <a:r>
              <a:rPr lang="fr-FR" b="1" dirty="0" smtClean="0">
                <a:latin typeface="Desdemona"/>
                <a:cs typeface="Desdemona"/>
              </a:rPr>
              <a:t>XVIII</a:t>
            </a:r>
            <a:r>
              <a:rPr lang="fr-FR" b="1" baseline="30000" dirty="0" smtClean="0">
                <a:latin typeface="Desdemona"/>
                <a:cs typeface="Desdemona"/>
              </a:rPr>
              <a:t>e</a:t>
            </a:r>
            <a:r>
              <a:rPr lang="fr-FR" b="1" dirty="0">
                <a:latin typeface="Desdemona"/>
                <a:cs typeface="Desdemona"/>
              </a:rPr>
              <a:t> siècle. Elle est considérée comme l'habitation d'</a:t>
            </a:r>
            <a:r>
              <a:rPr lang="fr-FR" b="1" dirty="0" err="1">
                <a:latin typeface="Desdemona"/>
                <a:cs typeface="Desdemona"/>
              </a:rPr>
              <a:t>Arrius</a:t>
            </a:r>
            <a:r>
              <a:rPr lang="fr-FR" b="1" dirty="0">
                <a:latin typeface="Desdemona"/>
                <a:cs typeface="Desdemona"/>
              </a:rPr>
              <a:t> Diomède, simplement parce qu'elle est située en face de sa tombe.</a:t>
            </a:r>
          </a:p>
          <a:p>
            <a:r>
              <a:rPr lang="fr-FR" b="1" dirty="0">
                <a:latin typeface="Desdemona"/>
                <a:cs typeface="Desdemona"/>
              </a:rPr>
              <a:t>Elle constitue l'un des chefs-d’œuvre de l'architecture pompéienne, notamment en raison du concept très différent qui sous-tend la construction de cette demeure. De ce fait, tout en conservant certains caractères importants de </a:t>
            </a:r>
            <a:r>
              <a:rPr lang="fr-FR" b="1" dirty="0" smtClean="0">
                <a:latin typeface="Desdemona"/>
                <a:cs typeface="Desdemona"/>
              </a:rPr>
              <a:t>la maison type romaine. Cette habitation possède  de vastes espaces lumineux et surtout elle s’élève sur plusieurs étages qui sont décalés, ce qui donne à l’architecture un mouvement général. Le noyau principale de la villa est le jardin plus une piscine qui est bien pour les enfants. Les pièces donnent sur un c</a:t>
            </a:r>
            <a:r>
              <a:rPr lang="fr-FR" b="1" dirty="0" smtClean="0">
                <a:latin typeface="Desdemona"/>
                <a:cs typeface="Desdemona"/>
              </a:rPr>
              <a:t>ôté du jardin et elles sont disposées à leur tour autour du péristyle qui communique directement avec l’extérieur. Ce bien a un avantage il possède une grande chambre spacieuse avec une vue exceptionnelle. La galerie offre elle aussi de beaux panoramas sur le golfe, ainsi que la terrasse qui s’étant sur toute la longueur des arcades. À l’entrée de la villa se trouvent les bains équipés d’une petite piscine. L’habitation est composée d’un souterrains: le cryptoportique. »  </a:t>
            </a:r>
            <a:endParaRPr lang="fr-FR" b="1" dirty="0">
              <a:latin typeface="Desdemona"/>
              <a:cs typeface="Desdemona"/>
            </a:endParaRPr>
          </a:p>
          <a:p>
            <a:endParaRPr lang="fr-FR" dirty="0" smtClean="0">
              <a:solidFill>
                <a:srgbClr val="000000"/>
              </a:solidFill>
              <a:hlinkClick r:id="rId3"/>
            </a:endParaRPr>
          </a:p>
          <a:p>
            <a:endParaRPr lang="fr-FR" dirty="0">
              <a:hlinkClick r:id="rId3"/>
            </a:endParaRPr>
          </a:p>
          <a:p>
            <a:endParaRPr lang="fr-FR" dirty="0" smtClean="0">
              <a:hlinkClick r:id="rId3"/>
            </a:endParaRPr>
          </a:p>
        </p:txBody>
      </p:sp>
      <p:sp>
        <p:nvSpPr>
          <p:cNvPr id="9" name="ZoneTexte 8"/>
          <p:cNvSpPr txBox="1"/>
          <p:nvPr/>
        </p:nvSpPr>
        <p:spPr>
          <a:xfrm>
            <a:off x="152400" y="228600"/>
            <a:ext cx="2209800" cy="707886"/>
          </a:xfrm>
          <a:prstGeom prst="rect">
            <a:avLst/>
          </a:prstGeom>
          <a:noFill/>
        </p:spPr>
        <p:txBody>
          <a:bodyPr wrap="square" rtlCol="0">
            <a:spAutoFit/>
            <a:scene3d>
              <a:camera prst="orthographicFront"/>
              <a:lightRig rig="threePt" dir="t"/>
            </a:scene3d>
            <a:sp3d extrusionH="57150">
              <a:bevelT w="38100" h="38100" prst="angle"/>
            </a:sp3d>
          </a:bodyPr>
          <a:lstStyle/>
          <a:p>
            <a:r>
              <a:rPr lang="fr-FR" sz="2000" dirty="0" smtClean="0">
                <a:solidFill>
                  <a:schemeClr val="bg1"/>
                </a:solidFill>
                <a:effectLst>
                  <a:glow rad="63500">
                    <a:schemeClr val="accent3">
                      <a:satMod val="175000"/>
                      <a:alpha val="40000"/>
                    </a:schemeClr>
                  </a:glow>
                </a:effectLst>
                <a:latin typeface="Cooper Black"/>
                <a:cs typeface="Cooper Black"/>
              </a:rPr>
              <a:t>La villa de Diomède </a:t>
            </a:r>
            <a:endParaRPr lang="fr-FR" sz="2000" dirty="0">
              <a:solidFill>
                <a:schemeClr val="bg1"/>
              </a:solidFill>
              <a:effectLst>
                <a:glow rad="63500">
                  <a:schemeClr val="accent3">
                    <a:satMod val="175000"/>
                    <a:alpha val="40000"/>
                  </a:schemeClr>
                </a:glow>
              </a:effectLst>
              <a:latin typeface="Cooper Black"/>
              <a:cs typeface="Cooper Black"/>
            </a:endParaRPr>
          </a:p>
        </p:txBody>
      </p:sp>
    </p:spTree>
    <p:extLst>
      <p:ext uri="{BB962C8B-B14F-4D97-AF65-F5344CB8AC3E}">
        <p14:creationId xmlns:p14="http://schemas.microsoft.com/office/powerpoint/2010/main" val="163721574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34200" y="152400"/>
            <a:ext cx="1752600" cy="707886"/>
          </a:xfrm>
          <a:prstGeom prst="rect">
            <a:avLst/>
          </a:prstGeom>
          <a:noFill/>
        </p:spPr>
        <p:txBody>
          <a:bodyPr wrap="square" rtlCol="0">
            <a:spAutoFit/>
            <a:scene3d>
              <a:camera prst="orthographicFront"/>
              <a:lightRig rig="threePt" dir="t"/>
            </a:scene3d>
            <a:sp3d extrusionH="57150">
              <a:bevelT w="38100" h="38100" prst="angle"/>
            </a:sp3d>
          </a:bodyPr>
          <a:lstStyle/>
          <a:p>
            <a:r>
              <a:rPr lang="fr-FR" sz="2000" dirty="0" smtClean="0">
                <a:solidFill>
                  <a:srgbClr val="FFFFFF"/>
                </a:solidFill>
                <a:effectLst>
                  <a:glow rad="63500">
                    <a:schemeClr val="accent3">
                      <a:satMod val="175000"/>
                      <a:alpha val="40000"/>
                    </a:schemeClr>
                  </a:glow>
                </a:effectLst>
                <a:latin typeface="Cooper Black"/>
                <a:cs typeface="Cooper Black"/>
              </a:rPr>
              <a:t>Villa des vettiti </a:t>
            </a:r>
            <a:endParaRPr lang="fr-FR" sz="2000" dirty="0">
              <a:solidFill>
                <a:srgbClr val="FFFFFF"/>
              </a:solidFill>
              <a:effectLst>
                <a:glow rad="63500">
                  <a:schemeClr val="accent3">
                    <a:satMod val="175000"/>
                    <a:alpha val="40000"/>
                  </a:schemeClr>
                </a:glow>
              </a:effectLst>
              <a:latin typeface="Cooper Black"/>
              <a:cs typeface="Cooper Black"/>
            </a:endParaRPr>
          </a:p>
        </p:txBody>
      </p:sp>
      <p:pic>
        <p:nvPicPr>
          <p:cNvPr id="6" name="Image 5"/>
          <p:cNvPicPr>
            <a:picLocks noChangeAspect="1"/>
          </p:cNvPicPr>
          <p:nvPr/>
        </p:nvPicPr>
        <p:blipFill rotWithShape="1">
          <a:blip r:embed="rId2"/>
          <a:srcRect l="3371" r="10601" b="4178"/>
          <a:stretch/>
        </p:blipFill>
        <p:spPr>
          <a:xfrm>
            <a:off x="0" y="2590800"/>
            <a:ext cx="6573305" cy="4267200"/>
          </a:xfrm>
          <a:prstGeom prst="rect">
            <a:avLst/>
          </a:prstGeom>
          <a:ln>
            <a:noFill/>
          </a:ln>
          <a:effectLst>
            <a:softEdge rad="112500"/>
          </a:effectLst>
        </p:spPr>
      </p:pic>
      <p:sp>
        <p:nvSpPr>
          <p:cNvPr id="7" name="Rectangle 6"/>
          <p:cNvSpPr/>
          <p:nvPr/>
        </p:nvSpPr>
        <p:spPr>
          <a:xfrm>
            <a:off x="0" y="0"/>
            <a:ext cx="6705600" cy="3139321"/>
          </a:xfrm>
          <a:prstGeom prst="rect">
            <a:avLst/>
          </a:prstGeom>
        </p:spPr>
        <p:txBody>
          <a:bodyPr wrap="square">
            <a:spAutoFit/>
          </a:bodyPr>
          <a:lstStyle/>
          <a:p>
            <a:r>
              <a:rPr lang="fr-FR" b="1" dirty="0" smtClean="0">
                <a:latin typeface="Desdemona"/>
                <a:cs typeface="Desdemona"/>
              </a:rPr>
              <a:t>« Témoin </a:t>
            </a:r>
            <a:r>
              <a:rPr lang="fr-FR" b="1" dirty="0">
                <a:latin typeface="Desdemona"/>
                <a:cs typeface="Desdemona"/>
              </a:rPr>
              <a:t>très précieux de la peinture pompéienne, cette habitation </a:t>
            </a:r>
            <a:r>
              <a:rPr lang="fr-FR" b="1" dirty="0" smtClean="0">
                <a:latin typeface="Desdemona"/>
                <a:cs typeface="Desdemona"/>
              </a:rPr>
              <a:t>est </a:t>
            </a:r>
            <a:r>
              <a:rPr lang="fr-FR" b="1" dirty="0">
                <a:latin typeface="Desdemona"/>
                <a:cs typeface="Desdemona"/>
              </a:rPr>
              <a:t>l’une des plus belles et des plus intéressantes de la </a:t>
            </a:r>
            <a:r>
              <a:rPr lang="fr-FR" b="1" dirty="0" smtClean="0">
                <a:latin typeface="Desdemona"/>
                <a:cs typeface="Desdemona"/>
              </a:rPr>
              <a:t>ville. Vous voulez montrez votre richesse cette maison est la plus réputer par les riches pompéiens. La maison des vettiti appartenait à </a:t>
            </a:r>
            <a:r>
              <a:rPr lang="fr-FR" b="1" dirty="0" err="1" smtClean="0">
                <a:latin typeface="Desdemona"/>
                <a:cs typeface="Desdemona"/>
              </a:rPr>
              <a:t>Aulus</a:t>
            </a:r>
            <a:r>
              <a:rPr lang="fr-FR" b="1" dirty="0" smtClean="0">
                <a:latin typeface="Desdemona"/>
                <a:cs typeface="Desdemona"/>
              </a:rPr>
              <a:t> </a:t>
            </a:r>
            <a:r>
              <a:rPr lang="fr-FR" b="1" dirty="0" err="1" smtClean="0">
                <a:latin typeface="Desdemona"/>
                <a:cs typeface="Desdemona"/>
              </a:rPr>
              <a:t>Vettius</a:t>
            </a:r>
            <a:r>
              <a:rPr lang="fr-FR" b="1" dirty="0" smtClean="0">
                <a:latin typeface="Desdemona"/>
                <a:cs typeface="Desdemona"/>
              </a:rPr>
              <a:t> </a:t>
            </a:r>
            <a:r>
              <a:rPr lang="fr-FR" b="1" dirty="0" err="1" smtClean="0">
                <a:latin typeface="Desdemona"/>
                <a:cs typeface="Desdemona"/>
              </a:rPr>
              <a:t>Restitutus</a:t>
            </a:r>
            <a:r>
              <a:rPr lang="fr-FR" b="1" dirty="0" smtClean="0">
                <a:latin typeface="Desdemona"/>
                <a:cs typeface="Desdemona"/>
              </a:rPr>
              <a:t> et à </a:t>
            </a:r>
            <a:r>
              <a:rPr lang="fr-FR" b="1" dirty="0" err="1" smtClean="0">
                <a:latin typeface="Desdemona"/>
                <a:cs typeface="Desdemona"/>
              </a:rPr>
              <a:t>Aulus</a:t>
            </a:r>
            <a:r>
              <a:rPr lang="fr-FR" b="1" dirty="0" smtClean="0">
                <a:latin typeface="Desdemona"/>
                <a:cs typeface="Desdemona"/>
              </a:rPr>
              <a:t> </a:t>
            </a:r>
            <a:r>
              <a:rPr lang="fr-FR" b="1" dirty="0" err="1" smtClean="0">
                <a:latin typeface="Desdemona"/>
                <a:cs typeface="Desdemona"/>
              </a:rPr>
              <a:t>Vettius</a:t>
            </a:r>
            <a:r>
              <a:rPr lang="fr-FR" b="1" dirty="0" smtClean="0">
                <a:latin typeface="Desdemona"/>
                <a:cs typeface="Desdemona"/>
              </a:rPr>
              <a:t> </a:t>
            </a:r>
            <a:r>
              <a:rPr lang="fr-FR" b="1" dirty="0" err="1" smtClean="0">
                <a:latin typeface="Desdemona"/>
                <a:cs typeface="Desdemona"/>
              </a:rPr>
              <a:t>Conviva</a:t>
            </a:r>
            <a:r>
              <a:rPr lang="fr-FR" b="1" dirty="0" smtClean="0">
                <a:latin typeface="Desdemona"/>
                <a:cs typeface="Desdemona"/>
              </a:rPr>
              <a:t>, peut </a:t>
            </a:r>
            <a:r>
              <a:rPr lang="fr-FR" b="1" dirty="0" smtClean="0">
                <a:latin typeface="Desdemona"/>
                <a:cs typeface="Desdemona"/>
              </a:rPr>
              <a:t>être a vous dans pas longtemps. </a:t>
            </a:r>
          </a:p>
          <a:p>
            <a:r>
              <a:rPr lang="fr-FR" b="1" dirty="0" smtClean="0">
                <a:latin typeface="Desdemona"/>
                <a:cs typeface="Desdemona"/>
              </a:rPr>
              <a:t>Ces murs est recouverts de très belle fresques, elle possède une grande salle à manger et une grande réception: le grand </a:t>
            </a:r>
            <a:r>
              <a:rPr lang="fr-FR" b="1" u="sng" dirty="0" smtClean="0">
                <a:latin typeface="Desdemona"/>
                <a:cs typeface="Desdemona"/>
              </a:rPr>
              <a:t>t</a:t>
            </a:r>
            <a:r>
              <a:rPr lang="fr-FR" b="1" u="sng" dirty="0" smtClean="0">
                <a:latin typeface="Desdemona"/>
                <a:cs typeface="Desdemona"/>
              </a:rPr>
              <a:t>riclinium</a:t>
            </a:r>
            <a:r>
              <a:rPr lang="fr-FR" b="1" dirty="0" smtClean="0">
                <a:latin typeface="Desdemona"/>
                <a:cs typeface="Desdemona"/>
              </a:rPr>
              <a:t>, présente un </a:t>
            </a:r>
            <a:r>
              <a:rPr lang="fr-FR" b="1" u="sng" dirty="0" smtClean="0">
                <a:latin typeface="Desdemona"/>
                <a:cs typeface="Desdemona"/>
              </a:rPr>
              <a:t>atrium</a:t>
            </a:r>
            <a:r>
              <a:rPr lang="fr-FR" b="1" dirty="0" smtClean="0">
                <a:latin typeface="Desdemona"/>
                <a:cs typeface="Desdemona"/>
              </a:rPr>
              <a:t> qui est la partie centrale de la maison, elle a un grand jardin entouré de portiques à colonnades: </a:t>
            </a:r>
            <a:r>
              <a:rPr lang="fr-FR" b="1" u="sng" dirty="0" smtClean="0">
                <a:latin typeface="Desdemona"/>
                <a:cs typeface="Desdemona"/>
              </a:rPr>
              <a:t>le péristyle</a:t>
            </a:r>
            <a:r>
              <a:rPr lang="fr-FR" b="1" dirty="0" smtClean="0">
                <a:latin typeface="Desdemona"/>
                <a:cs typeface="Desdemona"/>
              </a:rPr>
              <a:t>. »</a:t>
            </a:r>
            <a:r>
              <a:rPr lang="fr-FR" b="1" dirty="0" smtClean="0"/>
              <a:t> </a:t>
            </a:r>
            <a:endParaRPr lang="fr-FR" b="1" dirty="0"/>
          </a:p>
        </p:txBody>
      </p:sp>
      <p:pic>
        <p:nvPicPr>
          <p:cNvPr id="10" name="Image 9"/>
          <p:cNvPicPr>
            <a:picLocks noChangeAspect="1"/>
          </p:cNvPicPr>
          <p:nvPr/>
        </p:nvPicPr>
        <p:blipFill>
          <a:blip r:embed="rId3"/>
          <a:stretch>
            <a:fillRect/>
          </a:stretch>
        </p:blipFill>
        <p:spPr>
          <a:xfrm>
            <a:off x="6682199" y="1807567"/>
            <a:ext cx="2438400" cy="5029200"/>
          </a:xfrm>
          <a:prstGeom prst="rect">
            <a:avLst/>
          </a:prstGeom>
          <a:ln>
            <a:noFill/>
          </a:ln>
          <a:effectLst>
            <a:softEdge rad="112500"/>
          </a:effectLst>
        </p:spPr>
      </p:pic>
    </p:spTree>
    <p:extLst>
      <p:ext uri="{BB962C8B-B14F-4D97-AF65-F5344CB8AC3E}">
        <p14:creationId xmlns:p14="http://schemas.microsoft.com/office/powerpoint/2010/main" val="328300988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1608" t="6823" r="1697" b="4481"/>
          <a:stretch/>
        </p:blipFill>
        <p:spPr>
          <a:xfrm>
            <a:off x="2895600" y="0"/>
            <a:ext cx="6248400" cy="1447800"/>
          </a:xfrm>
          <a:prstGeom prst="rect">
            <a:avLst/>
          </a:prstGeom>
          <a:ln>
            <a:noFill/>
          </a:ln>
          <a:effectLst>
            <a:softEdge rad="112500"/>
          </a:effectLst>
        </p:spPr>
      </p:pic>
      <p:pic>
        <p:nvPicPr>
          <p:cNvPr id="8" name="Image 7"/>
          <p:cNvPicPr>
            <a:picLocks noChangeAspect="1"/>
          </p:cNvPicPr>
          <p:nvPr/>
        </p:nvPicPr>
        <p:blipFill>
          <a:blip r:embed="rId3"/>
          <a:stretch>
            <a:fillRect/>
          </a:stretch>
        </p:blipFill>
        <p:spPr>
          <a:xfrm>
            <a:off x="0" y="2133600"/>
            <a:ext cx="4699000" cy="4356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676400" y="1502687"/>
            <a:ext cx="7543800" cy="5355313"/>
          </a:xfrm>
          <a:prstGeom prst="rect">
            <a:avLst/>
          </a:prstGeom>
        </p:spPr>
        <p:txBody>
          <a:bodyPr wrap="square">
            <a:spAutoFit/>
          </a:bodyPr>
          <a:lstStyle/>
          <a:p>
            <a:r>
              <a:rPr lang="fr-FR" b="1" dirty="0" smtClean="0">
                <a:latin typeface="Desdemona"/>
                <a:cs typeface="Desdemona"/>
              </a:rPr>
              <a:t>« C'est </a:t>
            </a:r>
            <a:r>
              <a:rPr lang="fr-FR" b="1" dirty="0">
                <a:latin typeface="Desdemona"/>
                <a:cs typeface="Desdemona"/>
              </a:rPr>
              <a:t>une demeure aux proportions impressionnantes, mais harmonieusement équilibrées, et dont les pièces sont élégamment décorées. Elle constitue le type classique de </a:t>
            </a:r>
            <a:r>
              <a:rPr lang="fr-FR" b="1" dirty="0" smtClean="0">
                <a:latin typeface="Desdemona"/>
                <a:cs typeface="Desdemona"/>
              </a:rPr>
              <a:t>la domus. Elle appartenait s</a:t>
            </a:r>
            <a:r>
              <a:rPr lang="fr-FR" b="1" dirty="0" smtClean="0">
                <a:latin typeface="Desdemona"/>
                <a:cs typeface="Desdemona"/>
              </a:rPr>
              <a:t>ûrement à l’un des personnages les plus en vue de la ville, le neveu de Sylla qui s’occupait de l’organisation politique de la cité.</a:t>
            </a:r>
            <a:r>
              <a:rPr lang="fr-FR" b="1" dirty="0">
                <a:latin typeface="Desdemona"/>
                <a:cs typeface="Desdemona"/>
              </a:rPr>
              <a:t> Sa construction date de la première partie du </a:t>
            </a:r>
            <a:r>
              <a:rPr lang="fr-FR" b="1" dirty="0" smtClean="0">
                <a:latin typeface="Desdemona"/>
                <a:cs typeface="Desdemona"/>
              </a:rPr>
              <a:t>II</a:t>
            </a:r>
            <a:r>
              <a:rPr lang="fr-FR" b="1" baseline="30000" dirty="0" smtClean="0">
                <a:latin typeface="Desdemona"/>
                <a:cs typeface="Desdemona"/>
              </a:rPr>
              <a:t>e</a:t>
            </a:r>
            <a:r>
              <a:rPr lang="fr-FR" b="1" dirty="0">
                <a:latin typeface="Desdemona"/>
                <a:cs typeface="Desdemona"/>
              </a:rPr>
              <a:t> siècle </a:t>
            </a:r>
            <a:r>
              <a:rPr lang="fr-FR" b="1" dirty="0" smtClean="0">
                <a:latin typeface="Desdemona"/>
                <a:cs typeface="Desdemona"/>
              </a:rPr>
              <a:t>av. J-C.</a:t>
            </a:r>
            <a:r>
              <a:rPr lang="fr-FR" b="1" dirty="0">
                <a:latin typeface="Desdemona"/>
                <a:cs typeface="Desdemona"/>
              </a:rPr>
              <a:t> L'atrium toscan appartient à la période et présente un sol en pierre. Sa célébrité et son nom sont essentiellement liés à la petite sculpture en </a:t>
            </a:r>
            <a:r>
              <a:rPr lang="fr-FR" b="1" dirty="0" smtClean="0">
                <a:latin typeface="Desdemona"/>
                <a:cs typeface="Desdemona"/>
              </a:rPr>
              <a:t>bronze représentant </a:t>
            </a:r>
            <a:r>
              <a:rPr lang="fr-FR" b="1" dirty="0">
                <a:latin typeface="Desdemona"/>
                <a:cs typeface="Desdemona"/>
              </a:rPr>
              <a:t>un « Faune dansant », petit chef-d'œuvre de l'art statuaire antique</a:t>
            </a:r>
            <a:r>
              <a:rPr lang="fr-FR" b="1" dirty="0" smtClean="0">
                <a:latin typeface="Desdemona"/>
                <a:cs typeface="Desdemona"/>
              </a:rPr>
              <a:t>.</a:t>
            </a:r>
            <a:r>
              <a:rPr lang="fr-FR" b="1" dirty="0">
                <a:latin typeface="Desdemona"/>
                <a:cs typeface="Desdemona"/>
              </a:rPr>
              <a:t> </a:t>
            </a:r>
            <a:r>
              <a:rPr lang="fr-FR" b="1" dirty="0" smtClean="0">
                <a:latin typeface="Desdemona"/>
                <a:cs typeface="Desdemona"/>
              </a:rPr>
              <a:t>Dans la grande exèdre entre le premier et second péristyle on peut voir la mosa</a:t>
            </a:r>
            <a:r>
              <a:rPr lang="fr-FR" b="1" dirty="0" smtClean="0">
                <a:latin typeface="Desdemona"/>
                <a:cs typeface="Desdemona"/>
              </a:rPr>
              <a:t>ïque de la « bataille d'Issos », elle est exceptionnelle mesurant 3,5mètres sur 6, sa puissance expressive est très beau a regarder: on y voit une foule de soldats, de lances et de chevaux saisis au moment où Alexandre s’apprête à infliger le coup de grâce à l’ennemi en fuite. </a:t>
            </a:r>
            <a:r>
              <a:rPr lang="fr-FR" b="1" dirty="0" smtClean="0">
                <a:latin typeface="Desdemona"/>
                <a:cs typeface="Desdemona"/>
              </a:rPr>
              <a:t>Parmi </a:t>
            </a:r>
            <a:r>
              <a:rPr lang="fr-FR" b="1" dirty="0">
                <a:latin typeface="Desdemona"/>
                <a:cs typeface="Desdemona"/>
              </a:rPr>
              <a:t>les autres pièces, les deux péristyles sont particulièrement dignes d'être mentionnés : le premier possède une colonnade </a:t>
            </a:r>
            <a:r>
              <a:rPr lang="fr-FR" b="1" dirty="0" smtClean="0">
                <a:latin typeface="Desdemona"/>
                <a:cs typeface="Desdemona"/>
              </a:rPr>
              <a:t>ionique, en partie décorée, elle aussi, de mosa</a:t>
            </a:r>
            <a:r>
              <a:rPr lang="fr-FR" b="1" dirty="0" smtClean="0">
                <a:latin typeface="Desdemona"/>
                <a:cs typeface="Desdemona"/>
              </a:rPr>
              <a:t>ïque sur le sujet de la flore et la faune de la région de Nil ; le second plus grand est construit d’une colonnade dorique courant autour du jardin. » </a:t>
            </a:r>
            <a:endParaRPr lang="fr-FR" b="1" dirty="0">
              <a:latin typeface="Desdemona"/>
              <a:cs typeface="Desdemona"/>
            </a:endParaRPr>
          </a:p>
        </p:txBody>
      </p:sp>
      <p:sp>
        <p:nvSpPr>
          <p:cNvPr id="9" name="ZoneTexte 8"/>
          <p:cNvSpPr txBox="1"/>
          <p:nvPr/>
        </p:nvSpPr>
        <p:spPr>
          <a:xfrm>
            <a:off x="228600" y="533400"/>
            <a:ext cx="2362200" cy="400110"/>
          </a:xfrm>
          <a:prstGeom prst="rect">
            <a:avLst/>
          </a:prstGeom>
          <a:noFill/>
        </p:spPr>
        <p:txBody>
          <a:bodyPr wrap="square" rtlCol="0">
            <a:spAutoFit/>
            <a:scene3d>
              <a:camera prst="orthographicFront"/>
              <a:lightRig rig="threePt" dir="t"/>
            </a:scene3d>
            <a:sp3d extrusionH="57150">
              <a:bevelT w="38100" h="38100" prst="angle"/>
            </a:sp3d>
          </a:bodyPr>
          <a:lstStyle/>
          <a:p>
            <a:r>
              <a:rPr lang="fr-FR" sz="2000" dirty="0" smtClean="0">
                <a:solidFill>
                  <a:srgbClr val="FFFFFF"/>
                </a:solidFill>
                <a:effectLst>
                  <a:glow rad="63500">
                    <a:schemeClr val="accent3">
                      <a:satMod val="175000"/>
                      <a:alpha val="40000"/>
                    </a:schemeClr>
                  </a:glow>
                </a:effectLst>
                <a:latin typeface="Cooper Black"/>
                <a:cs typeface="Cooper Black"/>
              </a:rPr>
              <a:t>Maison du Faune </a:t>
            </a:r>
            <a:endParaRPr lang="fr-FR" sz="2000" dirty="0">
              <a:solidFill>
                <a:srgbClr val="FFFFFF"/>
              </a:solidFill>
              <a:effectLst>
                <a:glow rad="63500">
                  <a:schemeClr val="accent3">
                    <a:satMod val="175000"/>
                    <a:alpha val="40000"/>
                  </a:schemeClr>
                </a:glow>
              </a:effectLst>
              <a:latin typeface="Cooper Black"/>
              <a:cs typeface="Cooper Black"/>
            </a:endParaRPr>
          </a:p>
        </p:txBody>
      </p:sp>
    </p:spTree>
    <p:extLst>
      <p:ext uri="{BB962C8B-B14F-4D97-AF65-F5344CB8AC3E}">
        <p14:creationId xmlns:p14="http://schemas.microsoft.com/office/powerpoint/2010/main" val="384500057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a:srcRect l="3322" t="3892" r="3166" b="12797"/>
          <a:stretch/>
        </p:blipFill>
        <p:spPr>
          <a:xfrm>
            <a:off x="76200" y="3960859"/>
            <a:ext cx="4155103" cy="2909641"/>
          </a:xfrm>
          <a:prstGeom prst="rect">
            <a:avLst/>
          </a:prstGeom>
        </p:spPr>
      </p:pic>
      <p:pic>
        <p:nvPicPr>
          <p:cNvPr id="9" name="Image 8"/>
          <p:cNvPicPr>
            <a:picLocks noChangeAspect="1"/>
          </p:cNvPicPr>
          <p:nvPr/>
        </p:nvPicPr>
        <p:blipFill>
          <a:blip r:embed="rId3"/>
          <a:stretch>
            <a:fillRect/>
          </a:stretch>
        </p:blipFill>
        <p:spPr>
          <a:xfrm>
            <a:off x="4495800" y="2972827"/>
            <a:ext cx="4419600" cy="3886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76200" y="1447800"/>
            <a:ext cx="9144000" cy="3139321"/>
          </a:xfrm>
          <a:prstGeom prst="rect">
            <a:avLst/>
          </a:prstGeom>
        </p:spPr>
        <p:txBody>
          <a:bodyPr wrap="square">
            <a:spAutoFit/>
          </a:bodyPr>
          <a:lstStyle/>
          <a:p>
            <a:pPr algn="ctr"/>
            <a:r>
              <a:rPr lang="fr-FR" b="1" dirty="0">
                <a:latin typeface="Desdemona"/>
                <a:cs typeface="Desdemona"/>
              </a:rPr>
              <a:t>On l’appelle ainsi en raison de la présence d’une mosaïque représentant un « Maître de théâtre ». Remontant </a:t>
            </a:r>
            <a:r>
              <a:rPr lang="fr-FR" b="1" dirty="0" smtClean="0">
                <a:latin typeface="Desdemona"/>
                <a:cs typeface="Desdemona"/>
              </a:rPr>
              <a:t>à l’époque impériale, c’est une demeure luxueuse dont plusieurs pièces sont décorées d’une belle décoration. Cette maison est harmonieuse avec des dimensions modestes, typique de la classe moyenne. Le points important est qu’il y a 2 boutiques tout près. À l’entrée il y a le fameux </a:t>
            </a:r>
            <a:r>
              <a:rPr lang="fr-FR" b="1" i="1" dirty="0" smtClean="0">
                <a:latin typeface="Desdemona"/>
                <a:cs typeface="Desdemona"/>
              </a:rPr>
              <a:t>cave canem(attention au chient), c’est l’une des représentation les plus célèbre de Pompéi.</a:t>
            </a:r>
            <a:r>
              <a:rPr lang="fr-FR" b="1" dirty="0" smtClean="0">
                <a:latin typeface="Desdemona"/>
                <a:cs typeface="Desdemona"/>
              </a:rPr>
              <a:t> L’atrium, qui vient ensuite, avec l’impluvium sont orné de scènes de l'Iliade. Ce bien possède 2 cubicula sur le coté, tandis que les petits escaliers mènent à l’étage supérieur. Dans le </a:t>
            </a:r>
            <a:r>
              <a:rPr lang="fr-FR" b="1" dirty="0" err="1" smtClean="0">
                <a:latin typeface="Desdemona"/>
                <a:cs typeface="Desdemona"/>
              </a:rPr>
              <a:t>tablinum</a:t>
            </a:r>
            <a:r>
              <a:rPr lang="fr-FR" b="1" dirty="0" smtClean="0">
                <a:latin typeface="Desdemona"/>
                <a:cs typeface="Desdemona"/>
              </a:rPr>
              <a:t> il y a une représentation du « poète tragique » qui donne son nom à la maison, ainsi que plusieurs                                                                                                           comme </a:t>
            </a:r>
            <a:r>
              <a:rPr lang="fr-FR" b="1" dirty="0" err="1" smtClean="0">
                <a:latin typeface="Desdemona"/>
                <a:cs typeface="Desdemona"/>
              </a:rPr>
              <a:t>Admetus</a:t>
            </a:r>
            <a:r>
              <a:rPr lang="fr-FR" b="1" dirty="0" smtClean="0">
                <a:latin typeface="Desdemona"/>
                <a:cs typeface="Desdemona"/>
              </a:rPr>
              <a:t> et Alceste.   </a:t>
            </a:r>
            <a:endParaRPr lang="fr-FR" b="1" dirty="0">
              <a:latin typeface="Desdemona"/>
              <a:cs typeface="Desdemona"/>
            </a:endParaRPr>
          </a:p>
          <a:p>
            <a:endParaRPr lang="fr-FR" b="1" dirty="0" smtClean="0">
              <a:latin typeface="Desdemona"/>
              <a:cs typeface="Desdemona"/>
              <a:hlinkClick r:id="rId4"/>
            </a:endParaRPr>
          </a:p>
        </p:txBody>
      </p:sp>
      <p:sp>
        <p:nvSpPr>
          <p:cNvPr id="11" name="ZoneTexte 10"/>
          <p:cNvSpPr txBox="1"/>
          <p:nvPr/>
        </p:nvSpPr>
        <p:spPr>
          <a:xfrm>
            <a:off x="3276600" y="5410200"/>
            <a:ext cx="762000" cy="246221"/>
          </a:xfrm>
          <a:prstGeom prst="rect">
            <a:avLst/>
          </a:prstGeom>
          <a:noFill/>
        </p:spPr>
        <p:txBody>
          <a:bodyPr wrap="square" rtlCol="0">
            <a:spAutoFit/>
          </a:bodyPr>
          <a:lstStyle/>
          <a:p>
            <a:r>
              <a:rPr lang="fr-FR" sz="1000" dirty="0" smtClean="0"/>
              <a:t>boutiques</a:t>
            </a:r>
            <a:endParaRPr lang="fr-FR" sz="1000" dirty="0"/>
          </a:p>
        </p:txBody>
      </p:sp>
      <p:sp>
        <p:nvSpPr>
          <p:cNvPr id="12" name="ZoneTexte 11"/>
          <p:cNvSpPr txBox="1"/>
          <p:nvPr/>
        </p:nvSpPr>
        <p:spPr>
          <a:xfrm>
            <a:off x="3276600" y="5715000"/>
            <a:ext cx="838200" cy="246221"/>
          </a:xfrm>
          <a:prstGeom prst="rect">
            <a:avLst/>
          </a:prstGeom>
          <a:noFill/>
        </p:spPr>
        <p:txBody>
          <a:bodyPr wrap="square" rtlCol="0">
            <a:spAutoFit/>
          </a:bodyPr>
          <a:lstStyle/>
          <a:p>
            <a:r>
              <a:rPr lang="fr-FR" sz="1000" dirty="0" smtClean="0"/>
              <a:t>vestibule</a:t>
            </a:r>
            <a:endParaRPr lang="fr-FR" sz="1000" dirty="0"/>
          </a:p>
        </p:txBody>
      </p:sp>
      <p:sp>
        <p:nvSpPr>
          <p:cNvPr id="13" name="ZoneTexte 12"/>
          <p:cNvSpPr txBox="1"/>
          <p:nvPr/>
        </p:nvSpPr>
        <p:spPr>
          <a:xfrm>
            <a:off x="2362200" y="5943600"/>
            <a:ext cx="609600" cy="246221"/>
          </a:xfrm>
          <a:prstGeom prst="rect">
            <a:avLst/>
          </a:prstGeom>
          <a:noFill/>
        </p:spPr>
        <p:txBody>
          <a:bodyPr wrap="square" rtlCol="0">
            <a:spAutoFit/>
          </a:bodyPr>
          <a:lstStyle/>
          <a:p>
            <a:r>
              <a:rPr lang="fr-FR" sz="1000" dirty="0" smtClean="0"/>
              <a:t>atrium</a:t>
            </a:r>
            <a:endParaRPr lang="fr-FR" sz="1000" dirty="0"/>
          </a:p>
        </p:txBody>
      </p:sp>
      <p:sp>
        <p:nvSpPr>
          <p:cNvPr id="14" name="ZoneTexte 13"/>
          <p:cNvSpPr txBox="1"/>
          <p:nvPr/>
        </p:nvSpPr>
        <p:spPr>
          <a:xfrm>
            <a:off x="2209800" y="5715000"/>
            <a:ext cx="762000" cy="246221"/>
          </a:xfrm>
          <a:prstGeom prst="rect">
            <a:avLst/>
          </a:prstGeom>
          <a:noFill/>
        </p:spPr>
        <p:txBody>
          <a:bodyPr wrap="square" rtlCol="0">
            <a:spAutoFit/>
          </a:bodyPr>
          <a:lstStyle/>
          <a:p>
            <a:r>
              <a:rPr lang="fr-FR" sz="1000" dirty="0" smtClean="0"/>
              <a:t>impluvium</a:t>
            </a:r>
            <a:endParaRPr lang="fr-FR" sz="1000" dirty="0"/>
          </a:p>
        </p:txBody>
      </p:sp>
      <p:sp>
        <p:nvSpPr>
          <p:cNvPr id="15" name="ZoneTexte 14"/>
          <p:cNvSpPr txBox="1"/>
          <p:nvPr/>
        </p:nvSpPr>
        <p:spPr>
          <a:xfrm>
            <a:off x="2057400" y="4495800"/>
            <a:ext cx="533400" cy="369332"/>
          </a:xfrm>
          <a:prstGeom prst="rect">
            <a:avLst/>
          </a:prstGeom>
          <a:noFill/>
        </p:spPr>
        <p:txBody>
          <a:bodyPr wrap="square" rtlCol="0">
            <a:spAutoFit/>
          </a:bodyPr>
          <a:lstStyle/>
          <a:p>
            <a:r>
              <a:rPr lang="fr-FR" dirty="0" err="1" smtClean="0"/>
              <a:t>ala</a:t>
            </a:r>
            <a:endParaRPr lang="fr-FR" dirty="0"/>
          </a:p>
        </p:txBody>
      </p:sp>
      <p:sp>
        <p:nvSpPr>
          <p:cNvPr id="16" name="ZoneTexte 15"/>
          <p:cNvSpPr txBox="1"/>
          <p:nvPr/>
        </p:nvSpPr>
        <p:spPr>
          <a:xfrm>
            <a:off x="457200" y="5410200"/>
            <a:ext cx="762000" cy="246221"/>
          </a:xfrm>
          <a:prstGeom prst="rect">
            <a:avLst/>
          </a:prstGeom>
          <a:noFill/>
        </p:spPr>
        <p:txBody>
          <a:bodyPr wrap="square" rtlCol="0">
            <a:spAutoFit/>
          </a:bodyPr>
          <a:lstStyle/>
          <a:p>
            <a:r>
              <a:rPr lang="fr-FR" sz="1000" dirty="0" smtClean="0"/>
              <a:t>péristyle</a:t>
            </a:r>
            <a:endParaRPr lang="fr-FR" sz="1000" dirty="0"/>
          </a:p>
        </p:txBody>
      </p:sp>
      <p:sp>
        <p:nvSpPr>
          <p:cNvPr id="17" name="ZoneTexte 16"/>
          <p:cNvSpPr txBox="1"/>
          <p:nvPr/>
        </p:nvSpPr>
        <p:spPr>
          <a:xfrm>
            <a:off x="1371600" y="6248400"/>
            <a:ext cx="1371600" cy="369332"/>
          </a:xfrm>
          <a:prstGeom prst="rect">
            <a:avLst/>
          </a:prstGeom>
          <a:noFill/>
        </p:spPr>
        <p:txBody>
          <a:bodyPr wrap="square" rtlCol="0">
            <a:spAutoFit/>
          </a:bodyPr>
          <a:lstStyle/>
          <a:p>
            <a:r>
              <a:rPr lang="fr-FR" b="1" dirty="0" err="1" smtClean="0">
                <a:solidFill>
                  <a:srgbClr val="FF0000"/>
                </a:solidFill>
              </a:rPr>
              <a:t>cubiculi</a:t>
            </a:r>
            <a:endParaRPr lang="fr-FR" b="1" dirty="0">
              <a:solidFill>
                <a:srgbClr val="FF0000"/>
              </a:solidFill>
            </a:endParaRPr>
          </a:p>
        </p:txBody>
      </p:sp>
      <p:sp>
        <p:nvSpPr>
          <p:cNvPr id="18" name="ZoneTexte 17"/>
          <p:cNvSpPr txBox="1"/>
          <p:nvPr/>
        </p:nvSpPr>
        <p:spPr>
          <a:xfrm>
            <a:off x="1447800" y="5867400"/>
            <a:ext cx="762000" cy="246221"/>
          </a:xfrm>
          <a:prstGeom prst="rect">
            <a:avLst/>
          </a:prstGeom>
          <a:noFill/>
        </p:spPr>
        <p:txBody>
          <a:bodyPr wrap="square" rtlCol="0">
            <a:spAutoFit/>
          </a:bodyPr>
          <a:lstStyle/>
          <a:p>
            <a:r>
              <a:rPr lang="fr-FR" sz="1000" dirty="0" err="1" smtClean="0"/>
              <a:t>tablinum</a:t>
            </a:r>
            <a:endParaRPr lang="fr-FR" sz="1000" dirty="0"/>
          </a:p>
        </p:txBody>
      </p:sp>
      <p:sp>
        <p:nvSpPr>
          <p:cNvPr id="19" name="ZoneTexte 18"/>
          <p:cNvSpPr txBox="1"/>
          <p:nvPr/>
        </p:nvSpPr>
        <p:spPr>
          <a:xfrm>
            <a:off x="609600" y="4191000"/>
            <a:ext cx="533400" cy="246221"/>
          </a:xfrm>
          <a:prstGeom prst="rect">
            <a:avLst/>
          </a:prstGeom>
          <a:noFill/>
        </p:spPr>
        <p:txBody>
          <a:bodyPr wrap="square" rtlCol="0">
            <a:spAutoFit/>
          </a:bodyPr>
          <a:lstStyle/>
          <a:p>
            <a:r>
              <a:rPr lang="fr-FR" sz="1000" dirty="0" smtClean="0"/>
              <a:t>salon</a:t>
            </a:r>
            <a:endParaRPr lang="fr-FR" sz="1000" dirty="0"/>
          </a:p>
        </p:txBody>
      </p:sp>
      <p:sp>
        <p:nvSpPr>
          <p:cNvPr id="20" name="ZoneTexte 19"/>
          <p:cNvSpPr txBox="1"/>
          <p:nvPr/>
        </p:nvSpPr>
        <p:spPr>
          <a:xfrm flipH="1">
            <a:off x="533400" y="304800"/>
            <a:ext cx="2316481" cy="707886"/>
          </a:xfrm>
          <a:prstGeom prst="rect">
            <a:avLst/>
          </a:prstGeom>
          <a:noFill/>
        </p:spPr>
        <p:txBody>
          <a:bodyPr wrap="square" rtlCol="0">
            <a:spAutoFit/>
            <a:scene3d>
              <a:camera prst="orthographicFront"/>
              <a:lightRig rig="threePt" dir="t"/>
            </a:scene3d>
            <a:sp3d extrusionH="57150">
              <a:bevelT w="38100" h="38100" prst="angle"/>
            </a:sp3d>
          </a:bodyPr>
          <a:lstStyle/>
          <a:p>
            <a:r>
              <a:rPr lang="fr-FR" sz="2000" dirty="0" smtClean="0">
                <a:solidFill>
                  <a:schemeClr val="bg1"/>
                </a:solidFill>
                <a:effectLst>
                  <a:glow rad="63500">
                    <a:schemeClr val="accent3">
                      <a:satMod val="175000"/>
                      <a:alpha val="40000"/>
                    </a:schemeClr>
                  </a:glow>
                </a:effectLst>
                <a:latin typeface="Cooper Black"/>
                <a:cs typeface="Cooper Black"/>
              </a:rPr>
              <a:t>Maison du poète tragique </a:t>
            </a:r>
            <a:endParaRPr lang="fr-FR" sz="2000" dirty="0">
              <a:solidFill>
                <a:schemeClr val="bg1"/>
              </a:solidFill>
              <a:effectLst>
                <a:glow rad="63500">
                  <a:schemeClr val="accent3">
                    <a:satMod val="175000"/>
                    <a:alpha val="40000"/>
                  </a:schemeClr>
                </a:glow>
              </a:effectLst>
              <a:latin typeface="Cooper Black"/>
              <a:cs typeface="Cooper Black"/>
            </a:endParaRPr>
          </a:p>
        </p:txBody>
      </p:sp>
      <p:pic>
        <p:nvPicPr>
          <p:cNvPr id="21" name="Image 20"/>
          <p:cNvPicPr>
            <a:picLocks noChangeAspect="1"/>
          </p:cNvPicPr>
          <p:nvPr/>
        </p:nvPicPr>
        <p:blipFill>
          <a:blip r:embed="rId5"/>
          <a:stretch>
            <a:fillRect/>
          </a:stretch>
        </p:blipFill>
        <p:spPr>
          <a:xfrm>
            <a:off x="3403031" y="-342"/>
            <a:ext cx="5715000" cy="1448142"/>
          </a:xfrm>
          <a:prstGeom prst="rect">
            <a:avLst/>
          </a:prstGeom>
          <a:ln>
            <a:noFill/>
          </a:ln>
          <a:effectLst>
            <a:softEdge rad="112500"/>
          </a:effectLst>
        </p:spPr>
      </p:pic>
    </p:spTree>
    <p:extLst>
      <p:ext uri="{BB962C8B-B14F-4D97-AF65-F5344CB8AC3E}">
        <p14:creationId xmlns:p14="http://schemas.microsoft.com/office/powerpoint/2010/main" val="320999339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PDescription xmlns="6d93d202-47fc-4405-873a-cab67cc5f1b2" xsi:nil="true"/>
    <AssetExpire xmlns="6d93d202-47fc-4405-873a-cab67cc5f1b2">2029-05-12T07:00:00+00:00</AssetExpire>
    <IntlLangReviewDate xmlns="6d93d202-47fc-4405-873a-cab67cc5f1b2">2010-05-28T00:21:00+00:00</IntlLangReviewDate>
    <TPFriendlyName xmlns="6d93d202-47fc-4405-873a-cab67cc5f1b2" xsi:nil="true"/>
    <IntlLangReview xmlns="6d93d202-47fc-4405-873a-cab67cc5f1b2" xsi:nil="true"/>
    <PolicheckWords xmlns="6d93d202-47fc-4405-873a-cab67cc5f1b2" xsi:nil="true"/>
    <SubmitterId xmlns="6d93d202-47fc-4405-873a-cab67cc5f1b2" xsi:nil="true"/>
    <AcquiredFrom xmlns="6d93d202-47fc-4405-873a-cab67cc5f1b2">Community</AcquiredFrom>
    <EditorialStatus xmlns="6d93d202-47fc-4405-873a-cab67cc5f1b2" xsi:nil="true"/>
    <Markets xmlns="6d93d202-47fc-4405-873a-cab67cc5f1b2"/>
    <OriginAsset xmlns="6d93d202-47fc-4405-873a-cab67cc5f1b2" xsi:nil="true"/>
    <AssetStart xmlns="6d93d202-47fc-4405-873a-cab67cc5f1b2">2010-05-28T00:18:37+00:00</AssetStart>
    <FriendlyTitle xmlns="6d93d202-47fc-4405-873a-cab67cc5f1b2" xsi:nil="true"/>
    <MarketSpecific xmlns="6d93d202-47fc-4405-873a-cab67cc5f1b2">false</MarketSpecific>
    <TPNamespace xmlns="6d93d202-47fc-4405-873a-cab67cc5f1b2" xsi:nil="true"/>
    <PublishStatusLookup xmlns="6d93d202-47fc-4405-873a-cab67cc5f1b2">
      <Value>334793</Value>
      <Value>453714</Value>
    </PublishStatusLookup>
    <APAuthor xmlns="6d93d202-47fc-4405-873a-cab67cc5f1b2">
      <UserInfo>
        <DisplayName>REDMOND\v-luannv</DisplayName>
        <AccountId>92</AccountId>
        <AccountType/>
      </UserInfo>
    </APAuthor>
    <TPCommandLine xmlns="6d93d202-47fc-4405-873a-cab67cc5f1b2" xsi:nil="true"/>
    <IntlLangReviewer xmlns="6d93d202-47fc-4405-873a-cab67cc5f1b2" xsi:nil="true"/>
    <OpenTemplate xmlns="6d93d202-47fc-4405-873a-cab67cc5f1b2">true</OpenTemplate>
    <CSXSubmissionDate xmlns="6d93d202-47fc-4405-873a-cab67cc5f1b2" xsi:nil="true"/>
    <Manager xmlns="6d93d202-47fc-4405-873a-cab67cc5f1b2" xsi:nil="true"/>
    <NumericId xmlns="6d93d202-47fc-4405-873a-cab67cc5f1b2" xsi:nil="true"/>
    <ParentAssetId xmlns="6d93d202-47fc-4405-873a-cab67cc5f1b2" xsi:nil="true"/>
    <OriginalSourceMarket xmlns="6d93d202-47fc-4405-873a-cab67cc5f1b2">english</OriginalSourceMarket>
    <ApprovalStatus xmlns="6d93d202-47fc-4405-873a-cab67cc5f1b2">InProgress</ApprovalStatus>
    <TPComponent xmlns="6d93d202-47fc-4405-873a-cab67cc5f1b2" xsi:nil="true"/>
    <EditorialTags xmlns="6d93d202-47fc-4405-873a-cab67cc5f1b2" xsi:nil="true"/>
    <TPExecutable xmlns="6d93d202-47fc-4405-873a-cab67cc5f1b2" xsi:nil="true"/>
    <TPLaunchHelpLink xmlns="6d93d202-47fc-4405-873a-cab67cc5f1b2" xsi:nil="true"/>
    <SourceTitle xmlns="6d93d202-47fc-4405-873a-cab67cc5f1b2" xsi:nil="true"/>
    <CSXUpdate xmlns="6d93d202-47fc-4405-873a-cab67cc5f1b2">false</CSXUpdate>
    <IntlLocPriority xmlns="6d93d202-47fc-4405-873a-cab67cc5f1b2" xsi:nil="true"/>
    <UAProjectedTotalWords xmlns="6d93d202-47fc-4405-873a-cab67cc5f1b2" xsi:nil="true"/>
    <AssetType xmlns="6d93d202-47fc-4405-873a-cab67cc5f1b2" xsi:nil="true"/>
    <MachineTranslated xmlns="6d93d202-47fc-4405-873a-cab67cc5f1b2">false</MachineTranslated>
    <OutputCachingOn xmlns="6d93d202-47fc-4405-873a-cab67cc5f1b2">true</OutputCachingOn>
    <TemplateStatus xmlns="6d93d202-47fc-4405-873a-cab67cc5f1b2" xsi:nil="true"/>
    <IsSearchable xmlns="6d93d202-47fc-4405-873a-cab67cc5f1b2">true</IsSearchable>
    <ContentItem xmlns="6d93d202-47fc-4405-873a-cab67cc5f1b2" xsi:nil="true"/>
    <HandoffToMSDN xmlns="6d93d202-47fc-4405-873a-cab67cc5f1b2">2010-05-28T00:21:00+00:00</HandoffToMSDN>
    <ShowIn xmlns="6d93d202-47fc-4405-873a-cab67cc5f1b2">Show everywhere</ShowIn>
    <ThumbnailAssetId xmlns="6d93d202-47fc-4405-873a-cab67cc5f1b2" xsi:nil="true"/>
    <UALocComments xmlns="6d93d202-47fc-4405-873a-cab67cc5f1b2" xsi:nil="true"/>
    <UALocRecommendation xmlns="6d93d202-47fc-4405-873a-cab67cc5f1b2">Localize</UALocRecommendation>
    <LastModifiedDateTime xmlns="6d93d202-47fc-4405-873a-cab67cc5f1b2">2010-05-28T00:21:00+00:00</LastModifiedDateTime>
    <LastPublishResultLookup xmlns="6d93d202-47fc-4405-873a-cab67cc5f1b2" xsi:nil="true"/>
    <LegacyData xmlns="6d93d202-47fc-4405-873a-cab67cc5f1b2" xsi:nil="true"/>
    <ClipArtFilename xmlns="6d93d202-47fc-4405-873a-cab67cc5f1b2" xsi:nil="true"/>
    <TPApplication xmlns="6d93d202-47fc-4405-873a-cab67cc5f1b2" xsi:nil="true"/>
    <CSXHash xmlns="6d93d202-47fc-4405-873a-cab67cc5f1b2" xsi:nil="true"/>
    <DirectSourceMarket xmlns="6d93d202-47fc-4405-873a-cab67cc5f1b2">english</DirectSourceMarket>
    <PrimaryImageGen xmlns="6d93d202-47fc-4405-873a-cab67cc5f1b2">true</PrimaryImageGen>
    <PlannedPubDate xmlns="6d93d202-47fc-4405-873a-cab67cc5f1b2">2010-05-28T00:21:00+00:00</PlannedPubDate>
    <CSXSubmissionMarket xmlns="6d93d202-47fc-4405-873a-cab67cc5f1b2" xsi:nil="true"/>
    <Downloads xmlns="6d93d202-47fc-4405-873a-cab67cc5f1b2">0</Downloads>
    <ArtSampleDocs xmlns="6d93d202-47fc-4405-873a-cab67cc5f1b2" xsi:nil="true"/>
    <TrustLevel xmlns="6d93d202-47fc-4405-873a-cab67cc5f1b2">1 Microsoft Managed Content</TrustLevel>
    <TPLaunchHelpLinkType xmlns="6d93d202-47fc-4405-873a-cab67cc5f1b2">Template</TPLaunchHelpLinkType>
    <BusinessGroup xmlns="6d93d202-47fc-4405-873a-cab67cc5f1b2" xsi:nil="true"/>
    <Providers xmlns="6d93d202-47fc-4405-873a-cab67cc5f1b2" xsi:nil="true"/>
    <TemplateTemplateType xmlns="6d93d202-47fc-4405-873a-cab67cc5f1b2">PowerPoint Presentation Template</TemplateTemplateType>
    <TimesCloned xmlns="6d93d202-47fc-4405-873a-cab67cc5f1b2" xsi:nil="true"/>
    <TPAppVersion xmlns="6d93d202-47fc-4405-873a-cab67cc5f1b2" xsi:nil="true"/>
    <VoteCount xmlns="6d93d202-47fc-4405-873a-cab67cc5f1b2" xsi:nil="true"/>
    <AverageRating xmlns="6d93d202-47fc-4405-873a-cab67cc5f1b2" xsi:nil="true"/>
    <Provider xmlns="6d93d202-47fc-4405-873a-cab67cc5f1b2" xsi:nil="true"/>
    <UACurrentWords xmlns="6d93d202-47fc-4405-873a-cab67cc5f1b2" xsi:nil="true"/>
    <AssetId xmlns="6d93d202-47fc-4405-873a-cab67cc5f1b2">TP101881395</AssetId>
    <TPClientViewer xmlns="6d93d202-47fc-4405-873a-cab67cc5f1b2" xsi:nil="true"/>
    <DSATActionTaken xmlns="6d93d202-47fc-4405-873a-cab67cc5f1b2">Best Bets</DSATActionTaken>
    <APEditor xmlns="6d93d202-47fc-4405-873a-cab67cc5f1b2">
      <UserInfo>
        <DisplayName/>
        <AccountId xsi:nil="true"/>
        <AccountType/>
      </UserInfo>
    </APEditor>
    <TPInstallLocation xmlns="6d93d202-47fc-4405-873a-cab67cc5f1b2" xsi:nil="true"/>
    <OOCacheId xmlns="6d93d202-47fc-4405-873a-cab67cc5f1b2" xsi:nil="true"/>
    <IsDeleted xmlns="6d93d202-47fc-4405-873a-cab67cc5f1b2">false</IsDeleted>
    <PublishTargets xmlns="6d93d202-47fc-4405-873a-cab67cc5f1b2">OfficeOnline</PublishTargets>
    <ApprovalLog xmlns="6d93d202-47fc-4405-873a-cab67cc5f1b2" xsi:nil="true"/>
    <BugNumber xmlns="6d93d202-47fc-4405-873a-cab67cc5f1b2" xsi:nil="true"/>
    <CrawlForDependencies xmlns="6d93d202-47fc-4405-873a-cab67cc5f1b2">false</CrawlForDependencies>
    <LastHandOff xmlns="6d93d202-47fc-4405-873a-cab67cc5f1b2" xsi:nil="true"/>
    <Milestone xmlns="6d93d202-47fc-4405-873a-cab67cc5f1b2" xsi:nil="true"/>
    <UANotes xmlns="6d93d202-47fc-4405-873a-cab67cc5f1b2" xsi:nil="true"/>
    <LocManualTestRequired xmlns="6d93d202-47fc-4405-873a-cab67cc5f1b2" xsi:nil="true"/>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1500</LocLastLocAttemptVersionLookup>
    <InternalTagsTaxHTField0 xmlns="6d93d202-47fc-4405-873a-cab67cc5f1b2">
      <Terms xmlns="http://schemas.microsoft.com/office/infopath/2007/PartnerControls"/>
    </InternalTagsTaxHTField0>
    <LocProcessedForMarketsLookup xmlns="6d93d202-47fc-4405-873a-cab67cc5f1b2" xsi:nil="true"/>
    <LocRecommendedHandoff xmlns="6d93d202-47fc-4405-873a-cab67cc5f1b2" xsi:nil="true"/>
    <LocOverallPreviewStatusLookup xmlns="6d93d202-47fc-4405-873a-cab67cc5f1b2" xsi:nil="true"/>
    <LocOverallPublishStatusLookup xmlns="6d93d202-47fc-4405-873a-cab67cc5f1b2" xsi:nil="true"/>
    <Component xmlns="64acb2c5-0a2b-4bda-bd34-58e36cbb80d2" xsi:nil="true"/>
    <LocProcessedForHandoffsLookup xmlns="6d93d202-47fc-4405-873a-cab67cc5f1b2" xsi:nil="true"/>
    <LocLastLocAttemptVersionTypeLookup xmlns="6d93d202-47fc-4405-873a-cab67cc5f1b2" xsi:nil="true"/>
    <LocOverallHandbackStatusLookup xmlns="6d93d202-47fc-4405-873a-cab67cc5f1b2" xsi:nil="true"/>
    <BlockPublish xmlns="6d93d202-47fc-4405-873a-cab67cc5f1b2" xsi:nil="true"/>
    <LocComments xmlns="6d93d202-47fc-4405-873a-cab67cc5f1b2" xsi:nil="true"/>
    <TaxCatchAll xmlns="6d93d202-47fc-4405-873a-cab67cc5f1b2"/>
    <RecommendationsModifier xmlns="6d93d202-47fc-4405-873a-cab67cc5f1b2" xsi:nil="true"/>
    <ScenarioTagsTaxHTField0 xmlns="6d93d202-47fc-4405-873a-cab67cc5f1b2">
      <Terms xmlns="http://schemas.microsoft.com/office/infopath/2007/PartnerControls"/>
    </ScenarioTagsTaxHTField0>
    <Description0 xmlns="64acb2c5-0a2b-4bda-bd34-58e36cbb80d2" xsi:nil="true"/>
    <FeatureTagsTaxHTField0 xmlns="6d93d202-47fc-4405-873a-cab67cc5f1b2">
      <Terms xmlns="http://schemas.microsoft.com/office/infopath/2007/PartnerControls"/>
    </FeatureTagsTaxHTField0>
    <LocOverallLocStatusLookup xmlns="6d93d202-47fc-4405-873a-cab67cc5f1b2" xsi:nil="true"/>
    <LocPublishedLinkedAssetsLookup xmlns="6d93d202-47fc-4405-873a-cab67cc5f1b2" xsi:nil="true"/>
    <LocNewPublishedVersionLookup xmlns="6d93d202-47fc-4405-873a-cab67cc5f1b2" xsi:nil="true"/>
    <LocPublishedDependentAssetsLookup xmlns="6d93d202-47fc-4405-873a-cab67cc5f1b2" xsi:nil="true"/>
    <OriginalRelease xmlns="6d93d202-47fc-4405-873a-cab67cc5f1b2">14</OriginalRelease>
    <LocMarketGroupTiers2 xmlns="6d93d202-47fc-4405-873a-cab67cc5f1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60A14DD-1091-400C-AC66-9224596E8857}">
  <ds:schemaRefs>
    <ds:schemaRef ds:uri="http://schemas.microsoft.com/office/2006/metadata/properties"/>
    <ds:schemaRef ds:uri="6d93d202-47fc-4405-873a-cab67cc5f1b2"/>
    <ds:schemaRef ds:uri="http://schemas.microsoft.com/office/infopath/2007/PartnerControls"/>
    <ds:schemaRef ds:uri="64acb2c5-0a2b-4bda-bd34-58e36cbb80d2"/>
  </ds:schemaRefs>
</ds:datastoreItem>
</file>

<file path=customXml/itemProps2.xml><?xml version="1.0" encoding="utf-8"?>
<ds:datastoreItem xmlns:ds="http://schemas.openxmlformats.org/officeDocument/2006/customXml" ds:itemID="{E7F75552-7F70-4087-89BD-791118711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89E18-6BE8-4875-92F8-8F67ADA42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Module.thmx</Template>
  <TotalTime>286</TotalTime>
  <Words>186</Words>
  <Application>Microsoft Macintosh PowerPoint</Application>
  <PresentationFormat>Présentation à l'écran (4:3)</PresentationFormat>
  <Paragraphs>31</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Module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Havjar</dc:creator>
  <cp:lastModifiedBy>FALQUE SAMUEL</cp:lastModifiedBy>
  <cp:revision>28</cp:revision>
  <dcterms:created xsi:type="dcterms:W3CDTF">2011-05-05T13:56:35Z</dcterms:created>
  <dcterms:modified xsi:type="dcterms:W3CDTF">2016-02-10T18:11:12Z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Scrubbed &amp; tested?">
    <vt:lpwstr>0</vt:lpwstr>
  </property>
  <property fmtid="{D5CDD505-2E9C-101B-9397-08002B2CF9AE}" pid="4" name="Effects types">
    <vt:lpwstr/>
  </property>
  <property fmtid="{D5CDD505-2E9C-101B-9397-08002B2CF9AE}" pid="5" name="Notes0">
    <vt:lpwstr/>
  </property>
  <property fmtid="{D5CDD505-2E9C-101B-9397-08002B2CF9AE}" pid="6" name="Presentation">
    <vt:lpwstr>TEXT_PIC</vt:lpwstr>
  </property>
  <property fmtid="{D5CDD505-2E9C-101B-9397-08002B2CF9AE}" pid="7" name="SlideDescription">
    <vt:lpwstr/>
  </property>
  <property fmtid="{D5CDD505-2E9C-101B-9397-08002B2CF9AE}" pid="8" name="APTrustLevel">
    <vt:r8>1</vt:r8>
  </property>
</Properties>
</file>