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4" r:id="rId8"/>
    <p:sldId id="263" r:id="rId9"/>
    <p:sldId id="262" r:id="rId10"/>
    <p:sldId id="265" r:id="rId11"/>
    <p:sldId id="266" r:id="rId12"/>
    <p:sldId id="273" r:id="rId13"/>
    <p:sldId id="272" r:id="rId14"/>
    <p:sldId id="269" r:id="rId15"/>
    <p:sldId id="268" r:id="rId16"/>
    <p:sldId id="267" r:id="rId17"/>
    <p:sldId id="270" r:id="rId18"/>
    <p:sldId id="271"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196752"/>
            <a:ext cx="8060432" cy="1470025"/>
          </a:xfrm>
        </p:spPr>
        <p:txBody>
          <a:bodyPr>
            <a:noAutofit/>
          </a:bodyPr>
          <a:lstStyle/>
          <a:p>
            <a:r>
              <a:rPr lang="fr-FR" sz="4000" b="1" dirty="0" smtClean="0">
                <a:latin typeface="Castellar" pitchFamily="18" charset="0"/>
              </a:rPr>
              <a:t>Le mythe d’Iphigénie</a:t>
            </a:r>
            <a:endParaRPr lang="fr-FR" sz="4000" b="1" dirty="0">
              <a:latin typeface="Castellar" pitchFamily="18" charset="0"/>
            </a:endParaRPr>
          </a:p>
        </p:txBody>
      </p:sp>
      <p:pic>
        <p:nvPicPr>
          <p:cNvPr id="5" name="Picture 2" descr="C:\Users\PRABEL\Desktop\le_sacrifice_diphigeenie117098.jpg"/>
          <p:cNvPicPr>
            <a:picLocks noChangeAspect="1" noChangeArrowheads="1"/>
          </p:cNvPicPr>
          <p:nvPr/>
        </p:nvPicPr>
        <p:blipFill>
          <a:blip r:embed="rId2" cstate="print"/>
          <a:srcRect/>
          <a:stretch>
            <a:fillRect/>
          </a:stretch>
        </p:blipFill>
        <p:spPr bwMode="auto">
          <a:xfrm>
            <a:off x="2555776" y="2492896"/>
            <a:ext cx="3816424" cy="3727572"/>
          </a:xfrm>
          <a:prstGeom prst="rect">
            <a:avLst/>
          </a:prstGeom>
          <a:noFill/>
        </p:spPr>
      </p:pic>
      <p:sp>
        <p:nvSpPr>
          <p:cNvPr id="4" name="ZoneTexte 3"/>
          <p:cNvSpPr txBox="1"/>
          <p:nvPr/>
        </p:nvSpPr>
        <p:spPr>
          <a:xfrm>
            <a:off x="251520" y="188640"/>
            <a:ext cx="1822935" cy="1200329"/>
          </a:xfrm>
          <a:prstGeom prst="rect">
            <a:avLst/>
          </a:prstGeom>
          <a:noFill/>
        </p:spPr>
        <p:txBody>
          <a:bodyPr wrap="square" rtlCol="0">
            <a:spAutoFit/>
          </a:bodyPr>
          <a:lstStyle/>
          <a:p>
            <a:r>
              <a:rPr lang="fr-FR" dirty="0" smtClean="0"/>
              <a:t>CINDRAK </a:t>
            </a:r>
            <a:r>
              <a:rPr lang="fr-FR" dirty="0" err="1" smtClean="0"/>
              <a:t>Almasa</a:t>
            </a:r>
            <a:r>
              <a:rPr lang="fr-FR" smtClean="0"/>
              <a:t/>
            </a:r>
            <a:br>
              <a:rPr lang="fr-FR" smtClean="0"/>
            </a:br>
            <a:r>
              <a:rPr lang="fr-FR" smtClean="0"/>
              <a:t>GUERIN Marion</a:t>
            </a:r>
            <a:endParaRPr lang="fr-FR" dirty="0" smtClean="0"/>
          </a:p>
          <a:p>
            <a:r>
              <a:rPr lang="fr-FR" dirty="0" smtClean="0"/>
              <a:t>PARIS Théodora</a:t>
            </a:r>
            <a:br>
              <a:rPr lang="fr-FR" dirty="0" smtClean="0"/>
            </a:br>
            <a:r>
              <a:rPr lang="fr-FR" dirty="0" smtClean="0"/>
              <a:t>PRABEL Johan </a:t>
            </a:r>
            <a:endParaRPr lang="fr-FR" dirty="0"/>
          </a:p>
        </p:txBody>
      </p:sp>
      <p:sp>
        <p:nvSpPr>
          <p:cNvPr id="6" name="ZoneTexte 5"/>
          <p:cNvSpPr txBox="1"/>
          <p:nvPr/>
        </p:nvSpPr>
        <p:spPr>
          <a:xfrm>
            <a:off x="7956376" y="116632"/>
            <a:ext cx="589072" cy="369332"/>
          </a:xfrm>
          <a:prstGeom prst="rect">
            <a:avLst/>
          </a:prstGeom>
          <a:noFill/>
        </p:spPr>
        <p:txBody>
          <a:bodyPr wrap="none" rtlCol="0">
            <a:spAutoFit/>
          </a:bodyPr>
          <a:lstStyle/>
          <a:p>
            <a:r>
              <a:rPr lang="fr-FR" dirty="0" smtClean="0"/>
              <a:t>TS-2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Castellar" pitchFamily="18" charset="0"/>
              </a:rPr>
              <a:t>Adaptation du mythe </a:t>
            </a:r>
            <a:endParaRPr lang="fr-FR" sz="4000" b="1" dirty="0">
              <a:latin typeface="Castellar" pitchFamily="18" charset="0"/>
            </a:endParaRPr>
          </a:p>
        </p:txBody>
      </p:sp>
      <p:sp>
        <p:nvSpPr>
          <p:cNvPr id="3" name="Espace réservé du contenu 2"/>
          <p:cNvSpPr>
            <a:spLocks noGrp="1"/>
          </p:cNvSpPr>
          <p:nvPr>
            <p:ph idx="1"/>
          </p:nvPr>
        </p:nvSpPr>
        <p:spPr>
          <a:xfrm>
            <a:off x="467544" y="1484784"/>
            <a:ext cx="8229600" cy="892696"/>
          </a:xfrm>
        </p:spPr>
        <p:txBody>
          <a:bodyPr>
            <a:normAutofit/>
          </a:bodyPr>
          <a:lstStyle/>
          <a:p>
            <a:pPr marL="0" algn="ctr">
              <a:buNone/>
            </a:pPr>
            <a:r>
              <a:rPr lang="fr-FR" sz="2000" dirty="0" smtClean="0"/>
              <a:t>Le mythe original a eu droit à de nombreuses adaptations littéraires, et particulièrement avec des œuvres théâtrales. </a:t>
            </a:r>
            <a:endParaRPr lang="fr-FR" sz="2000" dirty="0"/>
          </a:p>
        </p:txBody>
      </p:sp>
      <p:sp>
        <p:nvSpPr>
          <p:cNvPr id="4" name="ZoneTexte 3"/>
          <p:cNvSpPr txBox="1"/>
          <p:nvPr/>
        </p:nvSpPr>
        <p:spPr>
          <a:xfrm>
            <a:off x="251520" y="2348880"/>
            <a:ext cx="6264696" cy="1938992"/>
          </a:xfrm>
          <a:prstGeom prst="rect">
            <a:avLst/>
          </a:prstGeom>
          <a:noFill/>
        </p:spPr>
        <p:txBody>
          <a:bodyPr wrap="square" rtlCol="0">
            <a:spAutoFit/>
          </a:bodyPr>
          <a:lstStyle/>
          <a:p>
            <a:pPr algn="ctr"/>
            <a:r>
              <a:rPr lang="fr-FR" sz="2000" dirty="0" smtClean="0"/>
              <a:t>Jean Racine par exemple, dramaturge français classique du XVIIème siècle, a écrit en 1674 une pièce en cinq actes qui est une réécriture du mythe antique qui respecte les règles classiques (unité de temps, lieu…). Dans sa pièce, Racine insiste sur les sentiments des personnages, afin que la tension soit palpable par le spectateur/lecteur. </a:t>
            </a:r>
            <a:endParaRPr lang="fr-FR" sz="2000" dirty="0"/>
          </a:p>
        </p:txBody>
      </p:sp>
      <p:sp>
        <p:nvSpPr>
          <p:cNvPr id="5" name="ZoneTexte 4"/>
          <p:cNvSpPr txBox="1"/>
          <p:nvPr/>
        </p:nvSpPr>
        <p:spPr>
          <a:xfrm>
            <a:off x="539552" y="4653136"/>
            <a:ext cx="8208912" cy="1938992"/>
          </a:xfrm>
          <a:prstGeom prst="rect">
            <a:avLst/>
          </a:prstGeom>
          <a:noFill/>
        </p:spPr>
        <p:txBody>
          <a:bodyPr wrap="square" rtlCol="0">
            <a:spAutoFit/>
          </a:bodyPr>
          <a:lstStyle/>
          <a:p>
            <a:pPr algn="ctr"/>
            <a:r>
              <a:rPr lang="fr-FR" sz="2000" dirty="0" smtClean="0"/>
              <a:t>Les deux versions possèdent de nombreuses similitudes et l’histoire est relativement proche de celle du mythe : afin de faire se lever les vents pour partir en guerre, Agamemnon doit sacrifier sa fille Iphigénie à la déesse Diane. Le prétendu mariage avec Achille est également présent dans cette version, ainsi que la connaissance et l’acceptation d’Iphigénie de son sort. </a:t>
            </a:r>
            <a:br>
              <a:rPr lang="fr-FR" sz="2000" dirty="0" smtClean="0"/>
            </a:br>
            <a:r>
              <a:rPr lang="fr-FR" sz="2000" dirty="0" smtClean="0"/>
              <a:t>De plus, dans les deux versions, Iphigénie n’est pas tuée. </a:t>
            </a:r>
            <a:endParaRPr lang="fr-FR" sz="2000" dirty="0"/>
          </a:p>
        </p:txBody>
      </p:sp>
      <p:pic>
        <p:nvPicPr>
          <p:cNvPr id="7170" name="Picture 2" descr="http://www.larousse.fr/encyclopedie/data/images/1311187-Racine_Iphig%C3%A9nie_acte_V_sc%C3%A8ne_VI.jpg"/>
          <p:cNvPicPr>
            <a:picLocks noChangeAspect="1" noChangeArrowheads="1"/>
          </p:cNvPicPr>
          <p:nvPr/>
        </p:nvPicPr>
        <p:blipFill>
          <a:blip r:embed="rId2" cstate="print"/>
          <a:srcRect/>
          <a:stretch>
            <a:fillRect/>
          </a:stretch>
        </p:blipFill>
        <p:spPr bwMode="auto">
          <a:xfrm>
            <a:off x="6948264" y="2420888"/>
            <a:ext cx="1440160" cy="19086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260648"/>
            <a:ext cx="7704856" cy="2862322"/>
          </a:xfrm>
          <a:prstGeom prst="rect">
            <a:avLst/>
          </a:prstGeom>
          <a:noFill/>
        </p:spPr>
        <p:txBody>
          <a:bodyPr wrap="square" rtlCol="0">
            <a:spAutoFit/>
          </a:bodyPr>
          <a:lstStyle/>
          <a:p>
            <a:pPr algn="ctr"/>
            <a:r>
              <a:rPr lang="fr-FR" sz="2000" dirty="0" smtClean="0"/>
              <a:t>Cependant, la version de Racine diffère de la version originale. </a:t>
            </a:r>
            <a:br>
              <a:rPr lang="fr-FR" sz="2000" dirty="0" smtClean="0"/>
            </a:br>
            <a:r>
              <a:rPr lang="fr-FR" sz="2000" dirty="0" smtClean="0"/>
              <a:t>En effet, plusieurs personnages font leur apparition, des domestiques et servantes notamment, ainsi qu’</a:t>
            </a:r>
            <a:r>
              <a:rPr lang="fr-FR" sz="2000" dirty="0" err="1" smtClean="0"/>
              <a:t>Eriphile</a:t>
            </a:r>
            <a:r>
              <a:rPr lang="fr-FR" sz="2000" dirty="0" smtClean="0"/>
              <a:t>, la fille cachée d’Hélène de Sparte et de Thésée, ramenée à Aulis par Achille. Ce dernier, qui tombera amoureux d’Iphigénie, fera tout pour empêcher le sacrifice. Par jalousie, </a:t>
            </a:r>
            <a:r>
              <a:rPr lang="fr-FR" sz="2000" dirty="0" err="1" smtClean="0"/>
              <a:t>Eriphile</a:t>
            </a:r>
            <a:r>
              <a:rPr lang="fr-FR" sz="2000" dirty="0" smtClean="0"/>
              <a:t>, amoureuse d’Achille, empêchera la fuite d’Iphigénie et Clytemnestre, sa mère, afin que le sacrifice ait bien lieu. Iphigénie accepte donc son destin et donne sa vie la tête haute.</a:t>
            </a:r>
          </a:p>
          <a:p>
            <a:pPr algn="ctr"/>
            <a:endParaRPr lang="fr-FR" sz="2000" dirty="0"/>
          </a:p>
        </p:txBody>
      </p:sp>
      <p:sp>
        <p:nvSpPr>
          <p:cNvPr id="5" name="ZoneTexte 4"/>
          <p:cNvSpPr txBox="1"/>
          <p:nvPr/>
        </p:nvSpPr>
        <p:spPr>
          <a:xfrm>
            <a:off x="3275856" y="3140968"/>
            <a:ext cx="5472608" cy="3447098"/>
          </a:xfrm>
          <a:prstGeom prst="rect">
            <a:avLst/>
          </a:prstGeom>
          <a:noFill/>
        </p:spPr>
        <p:txBody>
          <a:bodyPr wrap="square" rtlCol="0">
            <a:spAutoFit/>
          </a:bodyPr>
          <a:lstStyle/>
          <a:p>
            <a:r>
              <a:rPr lang="fr-FR" sz="2000" dirty="0" smtClean="0"/>
              <a:t>Enfin dans cette version, le sauvetage </a:t>
            </a:r>
            <a:r>
              <a:rPr lang="fr-FR" sz="2000" i="1" dirty="0" smtClean="0"/>
              <a:t>In extremis </a:t>
            </a:r>
            <a:r>
              <a:rPr lang="fr-FR" sz="2000" dirty="0" smtClean="0"/>
              <a:t>d’Iphigénie n’est pas du à l’intervention directe de Diane, mais à un compromis plus réaliste, c’est-à-dire une révélation qu’aura Calchas juste avant d’immoler la jeune fille. En effet, la fille à sacrifier n’est pas Iphigénie mais </a:t>
            </a:r>
            <a:r>
              <a:rPr lang="fr-FR" sz="2000" dirty="0" err="1" smtClean="0"/>
              <a:t>Eriphile</a:t>
            </a:r>
            <a:r>
              <a:rPr lang="fr-FR" sz="2000" dirty="0" smtClean="0"/>
              <a:t>. Celle-ci se poignarde elle-même et aussitôt le vent se lève pour permettre aux navires de prendre la mer.</a:t>
            </a:r>
          </a:p>
          <a:p>
            <a:endParaRPr lang="fr-FR" dirty="0" smtClean="0">
              <a:solidFill>
                <a:srgbClr val="FF0000"/>
              </a:solidFill>
            </a:endParaRPr>
          </a:p>
          <a:p>
            <a:r>
              <a:rPr lang="fr-FR" sz="2000" dirty="0" smtClean="0"/>
              <a:t> Quant à Iphigénie, elle est sauvée, pardonne à son père et se marie avec Achille.</a:t>
            </a:r>
            <a:endParaRPr lang="fr-FR" sz="2000" dirty="0"/>
          </a:p>
        </p:txBody>
      </p:sp>
      <p:pic>
        <p:nvPicPr>
          <p:cNvPr id="6146" name="Picture 2" descr="http://www.larousse.fr/encyclopedie/data/images/1311188-Mlle_George_dans_Iphig%C3%A9nie_de_Racine.jpg"/>
          <p:cNvPicPr>
            <a:picLocks noChangeAspect="1" noChangeArrowheads="1"/>
          </p:cNvPicPr>
          <p:nvPr/>
        </p:nvPicPr>
        <p:blipFill>
          <a:blip r:embed="rId2" cstate="print"/>
          <a:srcRect/>
          <a:stretch>
            <a:fillRect/>
          </a:stretch>
        </p:blipFill>
        <p:spPr bwMode="auto">
          <a:xfrm>
            <a:off x="539552" y="3140968"/>
            <a:ext cx="2361862" cy="31683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20688"/>
            <a:ext cx="3193503" cy="4039567"/>
          </a:xfrm>
          <a:prstGeom prst="rect">
            <a:avLst/>
          </a:prstGeom>
          <a:noFill/>
        </p:spPr>
        <p:txBody>
          <a:bodyPr wrap="none" rtlCol="0">
            <a:spAutoFit/>
          </a:bodyPr>
          <a:lstStyle/>
          <a:p>
            <a:r>
              <a:rPr lang="fr-FR" sz="1050" b="1" dirty="0" smtClean="0"/>
              <a:t>ACHILLE</a:t>
            </a:r>
            <a:r>
              <a:rPr lang="fr-FR" sz="1050" dirty="0" smtClean="0"/>
              <a:t/>
            </a:r>
            <a:br>
              <a:rPr lang="fr-FR" sz="1050" dirty="0" smtClean="0"/>
            </a:br>
            <a:r>
              <a:rPr lang="fr-FR" sz="1050" dirty="0" smtClean="0"/>
              <a:t>Non, je ne reçois point vos funestes adieux.</a:t>
            </a:r>
            <a:br>
              <a:rPr lang="fr-FR" sz="1050" dirty="0" smtClean="0"/>
            </a:br>
            <a:r>
              <a:rPr lang="fr-FR" sz="1050" dirty="0" smtClean="0"/>
              <a:t>En vain, par ce discours, votre cruelle adresse</a:t>
            </a:r>
            <a:br>
              <a:rPr lang="fr-FR" sz="1050" dirty="0" smtClean="0"/>
            </a:br>
            <a:r>
              <a:rPr lang="fr-FR" sz="1050" dirty="0" smtClean="0"/>
              <a:t>Veut servir votre père, et tromper ma tendresse ;</a:t>
            </a:r>
            <a:br>
              <a:rPr lang="fr-FR" sz="1050" dirty="0" smtClean="0"/>
            </a:br>
            <a:r>
              <a:rPr lang="fr-FR" sz="1050" dirty="0" smtClean="0"/>
              <a:t>En vain vous prétendez, obstinée à mourir,</a:t>
            </a:r>
            <a:br>
              <a:rPr lang="fr-FR" sz="1050" dirty="0" smtClean="0"/>
            </a:br>
            <a:r>
              <a:rPr lang="fr-FR" sz="1050" dirty="0" smtClean="0"/>
              <a:t>Intéresser ma gloire à vous laisser périr.</a:t>
            </a:r>
            <a:br>
              <a:rPr lang="fr-FR" sz="1050" dirty="0" smtClean="0"/>
            </a:br>
            <a:r>
              <a:rPr lang="fr-FR" sz="1050" dirty="0" smtClean="0"/>
              <a:t>Ces moissons de lauriers, ces honneurs, ces conquêtes,</a:t>
            </a:r>
            <a:br>
              <a:rPr lang="fr-FR" sz="1050" dirty="0" smtClean="0"/>
            </a:br>
            <a:r>
              <a:rPr lang="fr-FR" sz="1050" dirty="0" smtClean="0"/>
              <a:t>Ma main, en vous servant, les trouve toutes prêtes.</a:t>
            </a:r>
            <a:br>
              <a:rPr lang="fr-FR" sz="1050" dirty="0" smtClean="0"/>
            </a:br>
            <a:r>
              <a:rPr lang="fr-FR" sz="1050" dirty="0" smtClean="0"/>
              <a:t>Et qui de ma faveur se voudrait honorer,</a:t>
            </a:r>
            <a:br>
              <a:rPr lang="fr-FR" sz="1050" dirty="0" smtClean="0"/>
            </a:br>
            <a:r>
              <a:rPr lang="fr-FR" sz="1050" dirty="0" smtClean="0"/>
              <a:t>Si mon hymen prochain ne peut vous assurer ?</a:t>
            </a:r>
            <a:br>
              <a:rPr lang="fr-FR" sz="1050" dirty="0" smtClean="0"/>
            </a:br>
            <a:r>
              <a:rPr lang="fr-FR" sz="1050" dirty="0" smtClean="0"/>
              <a:t>Ma gloire, mon amour vous ordonnent de vivre.</a:t>
            </a:r>
            <a:br>
              <a:rPr lang="fr-FR" sz="1050" dirty="0" smtClean="0"/>
            </a:br>
            <a:r>
              <a:rPr lang="fr-FR" sz="1050" dirty="0" smtClean="0"/>
              <a:t>Venez, Madame, il faut les en croire, et me suivre.</a:t>
            </a:r>
            <a:br>
              <a:rPr lang="fr-FR" sz="1050" dirty="0" smtClean="0"/>
            </a:br>
            <a:r>
              <a:rPr lang="fr-FR" sz="1050" dirty="0" smtClean="0"/>
              <a:t/>
            </a:r>
            <a:br>
              <a:rPr lang="fr-FR" sz="1050" dirty="0" smtClean="0"/>
            </a:br>
            <a:r>
              <a:rPr lang="fr-FR" sz="1050" b="1" dirty="0" smtClean="0"/>
              <a:t>IPHIGENIE</a:t>
            </a:r>
            <a:r>
              <a:rPr lang="fr-FR" sz="1050" dirty="0" smtClean="0"/>
              <a:t/>
            </a:r>
            <a:br>
              <a:rPr lang="fr-FR" sz="1050" dirty="0" smtClean="0"/>
            </a:br>
            <a:r>
              <a:rPr lang="fr-FR" sz="1050" dirty="0" smtClean="0"/>
              <a:t>Qui ? Moi ? Que contre un père osant me révolter,</a:t>
            </a:r>
            <a:br>
              <a:rPr lang="fr-FR" sz="1050" dirty="0" smtClean="0"/>
            </a:br>
            <a:r>
              <a:rPr lang="fr-FR" sz="1050" dirty="0" smtClean="0"/>
              <a:t>Je mérite la mort que j'irais éviter ?</a:t>
            </a:r>
            <a:br>
              <a:rPr lang="fr-FR" sz="1050" dirty="0" smtClean="0"/>
            </a:br>
            <a:r>
              <a:rPr lang="fr-FR" sz="1050" dirty="0" smtClean="0"/>
              <a:t>Où serait le respect ? Et ce devoir suprême ...</a:t>
            </a:r>
            <a:br>
              <a:rPr lang="fr-FR" sz="1050" dirty="0" smtClean="0"/>
            </a:br>
            <a:r>
              <a:rPr lang="fr-FR" sz="1050" dirty="0" smtClean="0"/>
              <a:t/>
            </a:r>
            <a:br>
              <a:rPr lang="fr-FR" sz="1050" dirty="0" smtClean="0"/>
            </a:br>
            <a:r>
              <a:rPr lang="fr-FR" sz="1050" dirty="0" smtClean="0"/>
              <a:t/>
            </a:r>
            <a:br>
              <a:rPr lang="fr-FR" sz="1050" dirty="0" smtClean="0"/>
            </a:br>
            <a:r>
              <a:rPr lang="fr-FR" sz="1050" dirty="0" smtClean="0"/>
              <a:t/>
            </a:r>
            <a:br>
              <a:rPr lang="fr-FR" sz="1050" dirty="0" smtClean="0"/>
            </a:br>
            <a:r>
              <a:rPr lang="fr-FR" sz="1050" dirty="0" smtClean="0"/>
              <a:t/>
            </a:r>
            <a:br>
              <a:rPr lang="fr-FR" sz="1050" dirty="0" smtClean="0"/>
            </a:br>
            <a:r>
              <a:rPr lang="fr-FR" sz="1600" dirty="0" smtClean="0"/>
              <a:t/>
            </a:r>
            <a:br>
              <a:rPr lang="fr-FR" sz="1600" dirty="0" smtClean="0"/>
            </a:br>
            <a:endParaRPr lang="fr-FR" sz="1600" dirty="0"/>
          </a:p>
        </p:txBody>
      </p:sp>
      <p:sp>
        <p:nvSpPr>
          <p:cNvPr id="5" name="ZoneTexte 4"/>
          <p:cNvSpPr txBox="1"/>
          <p:nvPr/>
        </p:nvSpPr>
        <p:spPr>
          <a:xfrm>
            <a:off x="6118813" y="-243408"/>
            <a:ext cx="3025187" cy="4131900"/>
          </a:xfrm>
          <a:prstGeom prst="rect">
            <a:avLst/>
          </a:prstGeom>
          <a:noFill/>
        </p:spPr>
        <p:txBody>
          <a:bodyPr wrap="none" rtlCol="0">
            <a:spAutoFit/>
          </a:bodyPr>
          <a:lstStyle/>
          <a:p>
            <a:r>
              <a:rPr lang="fr-FR" sz="1050" dirty="0" smtClean="0"/>
              <a:t/>
            </a:r>
            <a:br>
              <a:rPr lang="fr-FR" sz="1050" dirty="0" smtClean="0"/>
            </a:br>
            <a:r>
              <a:rPr lang="fr-FR" sz="1050" dirty="0" smtClean="0"/>
              <a:t/>
            </a:r>
            <a:br>
              <a:rPr lang="fr-FR" sz="1050" dirty="0" smtClean="0"/>
            </a:br>
            <a:r>
              <a:rPr lang="fr-FR" sz="1050" b="1" dirty="0" smtClean="0"/>
              <a:t>ACHILLE</a:t>
            </a:r>
            <a:r>
              <a:rPr lang="fr-FR" sz="1050" dirty="0" smtClean="0"/>
              <a:t/>
            </a:r>
            <a:br>
              <a:rPr lang="fr-FR" sz="1050" dirty="0" smtClean="0"/>
            </a:br>
            <a:r>
              <a:rPr lang="fr-FR" sz="1050" dirty="0" smtClean="0"/>
              <a:t>Hé bien ! n'en parlons plus. Obéissez, cruelle,</a:t>
            </a:r>
            <a:br>
              <a:rPr lang="fr-FR" sz="1050" dirty="0" smtClean="0"/>
            </a:br>
            <a:r>
              <a:rPr lang="fr-FR" sz="1050" dirty="0" smtClean="0"/>
              <a:t>Et cherchez une mort qui vous semble si belle.</a:t>
            </a:r>
            <a:br>
              <a:rPr lang="fr-FR" sz="1050" dirty="0" smtClean="0"/>
            </a:br>
            <a:r>
              <a:rPr lang="fr-FR" sz="1050" dirty="0" smtClean="0"/>
              <a:t>Portez à votre père un cœur, où j'entrevoie</a:t>
            </a:r>
            <a:br>
              <a:rPr lang="fr-FR" sz="1050" dirty="0" smtClean="0"/>
            </a:br>
            <a:r>
              <a:rPr lang="fr-FR" sz="1050" dirty="0" smtClean="0"/>
              <a:t>Moins de respect pour lui que de haine pour moi.</a:t>
            </a:r>
            <a:br>
              <a:rPr lang="fr-FR" sz="1050" dirty="0" smtClean="0"/>
            </a:br>
            <a:r>
              <a:rPr lang="fr-FR" sz="1050" dirty="0" smtClean="0"/>
              <a:t>Une juste fureur s'empare de mon âme.</a:t>
            </a:r>
            <a:br>
              <a:rPr lang="fr-FR" sz="1050" dirty="0" smtClean="0"/>
            </a:br>
            <a:r>
              <a:rPr lang="fr-FR" sz="1050" dirty="0" smtClean="0"/>
              <a:t>Vous allez à l'autel, et moi, j'y cours, Madame.</a:t>
            </a:r>
            <a:br>
              <a:rPr lang="fr-FR" sz="1050" dirty="0" smtClean="0"/>
            </a:br>
            <a:r>
              <a:rPr lang="fr-FR" sz="1050" dirty="0" smtClean="0"/>
              <a:t>Si de sang et de morts le Ciel est affamé,</a:t>
            </a:r>
            <a:br>
              <a:rPr lang="fr-FR" sz="1050" dirty="0" smtClean="0"/>
            </a:br>
            <a:r>
              <a:rPr lang="fr-FR" sz="1050" dirty="0" smtClean="0"/>
              <a:t>Jamais de plus de sang ses autels n'ont fumé.</a:t>
            </a:r>
            <a:br>
              <a:rPr lang="fr-FR" sz="1050" dirty="0" smtClean="0"/>
            </a:br>
            <a:r>
              <a:rPr lang="fr-FR" sz="1050" dirty="0" smtClean="0"/>
              <a:t>A mon aveugle amour tout sera légitime.</a:t>
            </a:r>
            <a:br>
              <a:rPr lang="fr-FR" sz="1050" dirty="0" smtClean="0"/>
            </a:br>
            <a:r>
              <a:rPr lang="fr-FR" sz="1050" dirty="0" smtClean="0"/>
              <a:t>Le prêtre deviendra la première victime ;</a:t>
            </a:r>
            <a:br>
              <a:rPr lang="fr-FR" sz="1050" dirty="0" smtClean="0"/>
            </a:br>
            <a:r>
              <a:rPr lang="fr-FR" sz="1050" dirty="0" smtClean="0"/>
              <a:t>Le bûcher, par mes mains détruit et renversé,</a:t>
            </a:r>
            <a:br>
              <a:rPr lang="fr-FR" sz="1050" dirty="0" smtClean="0"/>
            </a:br>
            <a:r>
              <a:rPr lang="fr-FR" sz="1050" dirty="0" smtClean="0"/>
              <a:t>Dans le sang des bourreaux nagera dispersé ;</a:t>
            </a:r>
            <a:br>
              <a:rPr lang="fr-FR" sz="1050" dirty="0" smtClean="0"/>
            </a:br>
            <a:r>
              <a:rPr lang="fr-FR" sz="1050" dirty="0" smtClean="0"/>
              <a:t>Et si dans les horreurs de ce désordre extrême,</a:t>
            </a:r>
            <a:br>
              <a:rPr lang="fr-FR" sz="1050" dirty="0" smtClean="0"/>
            </a:br>
            <a:r>
              <a:rPr lang="fr-FR" sz="1050" dirty="0" smtClean="0"/>
              <a:t>Votre père frappé tombe et périt lui-même,</a:t>
            </a:r>
            <a:br>
              <a:rPr lang="fr-FR" sz="1050" dirty="0" smtClean="0"/>
            </a:br>
            <a:r>
              <a:rPr lang="fr-FR" sz="1050" dirty="0" smtClean="0"/>
              <a:t>Alors, de vos respects voyant les tristes fruits,</a:t>
            </a:r>
            <a:br>
              <a:rPr lang="fr-FR" sz="1050" dirty="0" smtClean="0"/>
            </a:br>
            <a:r>
              <a:rPr lang="fr-FR" sz="1050" dirty="0" smtClean="0"/>
              <a:t>Reconnaissez les coups que vous aurez conduits.</a:t>
            </a:r>
            <a:br>
              <a:rPr lang="fr-FR" sz="1050" dirty="0" smtClean="0"/>
            </a:br>
            <a:r>
              <a:rPr lang="fr-FR" sz="1050" dirty="0" smtClean="0"/>
              <a:t/>
            </a:r>
            <a:br>
              <a:rPr lang="fr-FR" sz="1050" dirty="0" smtClean="0"/>
            </a:br>
            <a:r>
              <a:rPr lang="fr-FR" sz="1050" b="1" dirty="0" smtClean="0"/>
              <a:t>IPHIGENIE</a:t>
            </a:r>
            <a:r>
              <a:rPr lang="fr-FR" sz="1050" dirty="0" smtClean="0"/>
              <a:t/>
            </a:r>
            <a:br>
              <a:rPr lang="fr-FR" sz="1050" dirty="0" smtClean="0"/>
            </a:br>
            <a:r>
              <a:rPr lang="fr-FR" sz="1050" dirty="0" smtClean="0"/>
              <a:t>Ah, Seigneur ! ah, cruel !... Mais il fuit, il m'échappe.</a:t>
            </a:r>
            <a:br>
              <a:rPr lang="fr-FR" sz="1050" dirty="0" smtClean="0"/>
            </a:br>
            <a:r>
              <a:rPr lang="fr-FR" sz="1050" dirty="0" smtClean="0"/>
              <a:t>O toi, qui veux ma mort, me voilà seule, frappe,</a:t>
            </a:r>
            <a:br>
              <a:rPr lang="fr-FR" sz="1050" dirty="0" smtClean="0"/>
            </a:br>
            <a:r>
              <a:rPr lang="fr-FR" sz="1050" dirty="0" smtClean="0"/>
              <a:t>Termine, juste Ciel, ma vie et mon effroi,</a:t>
            </a:r>
            <a:br>
              <a:rPr lang="fr-FR" sz="1050" dirty="0" smtClean="0"/>
            </a:br>
            <a:r>
              <a:rPr lang="fr-FR" sz="1050" dirty="0" smtClean="0"/>
              <a:t>Et lance ici des traits qui n'accablent que moi.</a:t>
            </a:r>
            <a:endParaRPr lang="fr-FR" sz="1050" dirty="0"/>
          </a:p>
        </p:txBody>
      </p:sp>
      <p:sp>
        <p:nvSpPr>
          <p:cNvPr id="7" name="ZoneTexte 6"/>
          <p:cNvSpPr txBox="1"/>
          <p:nvPr/>
        </p:nvSpPr>
        <p:spPr>
          <a:xfrm>
            <a:off x="3131840" y="116632"/>
            <a:ext cx="3024336" cy="3970318"/>
          </a:xfrm>
          <a:prstGeom prst="rect">
            <a:avLst/>
          </a:prstGeom>
          <a:noFill/>
        </p:spPr>
        <p:txBody>
          <a:bodyPr wrap="square" rtlCol="0">
            <a:spAutoFit/>
          </a:bodyPr>
          <a:lstStyle/>
          <a:p>
            <a:r>
              <a:rPr lang="fr-FR" sz="1050" b="1" dirty="0" smtClean="0"/>
              <a:t>ACHILLE</a:t>
            </a:r>
            <a:r>
              <a:rPr lang="fr-FR" sz="1050" dirty="0" smtClean="0"/>
              <a:t/>
            </a:r>
            <a:br>
              <a:rPr lang="fr-FR" sz="1050" dirty="0" smtClean="0"/>
            </a:br>
            <a:r>
              <a:rPr lang="fr-FR" sz="1050" dirty="0" smtClean="0"/>
              <a:t>Vous suivrez un époux avoué par lui-même.</a:t>
            </a:r>
            <a:br>
              <a:rPr lang="fr-FR" sz="1050" dirty="0" smtClean="0"/>
            </a:br>
            <a:r>
              <a:rPr lang="fr-FR" sz="1050" dirty="0" smtClean="0"/>
              <a:t>C'est un titre qu'en vain il prétend me voler.</a:t>
            </a:r>
            <a:br>
              <a:rPr lang="fr-FR" sz="1050" dirty="0" smtClean="0"/>
            </a:br>
            <a:r>
              <a:rPr lang="fr-FR" sz="1050" dirty="0" smtClean="0"/>
              <a:t>Ne fait-il des serments que pour les violer ?</a:t>
            </a:r>
            <a:br>
              <a:rPr lang="fr-FR" sz="1050" dirty="0" smtClean="0"/>
            </a:br>
            <a:r>
              <a:rPr lang="fr-FR" sz="1050" dirty="0" smtClean="0"/>
              <a:t>Vous-même, que retient un devoir si sévère,</a:t>
            </a:r>
            <a:br>
              <a:rPr lang="fr-FR" sz="1050" dirty="0" smtClean="0"/>
            </a:br>
            <a:r>
              <a:rPr lang="fr-FR" sz="1050" dirty="0" smtClean="0"/>
              <a:t>Quand il vous donne à moi, n'est-il point votre père ?</a:t>
            </a:r>
            <a:br>
              <a:rPr lang="fr-FR" sz="1050" dirty="0" smtClean="0"/>
            </a:br>
            <a:r>
              <a:rPr lang="fr-FR" sz="1050" dirty="0" smtClean="0"/>
              <a:t>Suivez-vous seulement ses ordres absolus</a:t>
            </a:r>
            <a:br>
              <a:rPr lang="fr-FR" sz="1050" dirty="0" smtClean="0"/>
            </a:br>
            <a:r>
              <a:rPr lang="fr-FR" sz="1050" dirty="0" smtClean="0"/>
              <a:t>Quand il cesse de l'être et ne vous connaît plus ?</a:t>
            </a:r>
            <a:br>
              <a:rPr lang="fr-FR" sz="1050" dirty="0" smtClean="0"/>
            </a:br>
            <a:r>
              <a:rPr lang="fr-FR" sz="1050" dirty="0" smtClean="0"/>
              <a:t>Enfin, c'est trop tarder, ma princesse, et ma crainte...</a:t>
            </a:r>
          </a:p>
          <a:p>
            <a:endParaRPr lang="fr-FR" sz="1050" dirty="0" smtClean="0"/>
          </a:p>
          <a:p>
            <a:r>
              <a:rPr lang="fr-FR" sz="1050" b="1" dirty="0" smtClean="0"/>
              <a:t>IPHIGENIE</a:t>
            </a:r>
            <a:r>
              <a:rPr lang="fr-FR" sz="1050" dirty="0" smtClean="0"/>
              <a:t/>
            </a:r>
            <a:br>
              <a:rPr lang="fr-FR" sz="1050" dirty="0" smtClean="0"/>
            </a:br>
            <a:r>
              <a:rPr lang="fr-FR" sz="1050" dirty="0" smtClean="0"/>
              <a:t>Quoi ! Seigneur ! vous iriez jusques à la contrainte ?</a:t>
            </a:r>
            <a:br>
              <a:rPr lang="fr-FR" sz="1050" dirty="0" smtClean="0"/>
            </a:br>
            <a:r>
              <a:rPr lang="fr-FR" sz="1050" dirty="0" smtClean="0"/>
              <a:t>D'un coupable transport écoutant la chaleur,</a:t>
            </a:r>
            <a:br>
              <a:rPr lang="fr-FR" sz="1050" dirty="0" smtClean="0"/>
            </a:br>
            <a:r>
              <a:rPr lang="fr-FR" sz="1050" dirty="0" smtClean="0"/>
              <a:t>Vous pourriez ajouter ce comble à mon malheur ?</a:t>
            </a:r>
            <a:br>
              <a:rPr lang="fr-FR" sz="1050" dirty="0" smtClean="0"/>
            </a:br>
            <a:r>
              <a:rPr lang="fr-FR" sz="1050" dirty="0" smtClean="0"/>
              <a:t>Ma gloire vous serait moins chère que ma vie ?</a:t>
            </a:r>
            <a:br>
              <a:rPr lang="fr-FR" sz="1050" dirty="0" smtClean="0"/>
            </a:br>
            <a:r>
              <a:rPr lang="fr-FR" sz="1050" dirty="0" smtClean="0"/>
              <a:t>Ah, Seigneur ! épargnez la triste Iphigénie.</a:t>
            </a:r>
            <a:br>
              <a:rPr lang="fr-FR" sz="1050" dirty="0" smtClean="0"/>
            </a:br>
            <a:r>
              <a:rPr lang="fr-FR" sz="1050" dirty="0" smtClean="0"/>
              <a:t>Asservie à des lois que j'ai dû respecter,</a:t>
            </a:r>
            <a:br>
              <a:rPr lang="fr-FR" sz="1050" dirty="0" smtClean="0"/>
            </a:br>
            <a:r>
              <a:rPr lang="fr-FR" sz="1050" dirty="0" smtClean="0"/>
              <a:t>C'est déjà trop pour moi que de vous écouter.</a:t>
            </a:r>
            <a:br>
              <a:rPr lang="fr-FR" sz="1050" dirty="0" smtClean="0"/>
            </a:br>
            <a:r>
              <a:rPr lang="fr-FR" sz="1050" dirty="0" smtClean="0"/>
              <a:t>Ne portez pas plus loin votre injuste victoire,</a:t>
            </a:r>
            <a:br>
              <a:rPr lang="fr-FR" sz="1050" dirty="0" smtClean="0"/>
            </a:br>
            <a:r>
              <a:rPr lang="fr-FR" sz="1050" dirty="0" smtClean="0"/>
              <a:t>Ou par mes propres mains immolée à ma gloire,</a:t>
            </a:r>
            <a:br>
              <a:rPr lang="fr-FR" sz="1050" dirty="0" smtClean="0"/>
            </a:br>
            <a:r>
              <a:rPr lang="fr-FR" sz="1050" dirty="0" smtClean="0"/>
              <a:t>Je saurai m'affranchir, dans ces extrémités,</a:t>
            </a:r>
            <a:br>
              <a:rPr lang="fr-FR" sz="1050" dirty="0" smtClean="0"/>
            </a:br>
            <a:r>
              <a:rPr lang="fr-FR" sz="1050" dirty="0" smtClean="0"/>
              <a:t>Du secours dangereux que vous me présentez.</a:t>
            </a:r>
            <a:endParaRPr lang="fr-FR" sz="1050" dirty="0"/>
          </a:p>
        </p:txBody>
      </p:sp>
      <p:sp>
        <p:nvSpPr>
          <p:cNvPr id="8" name="ZoneTexte 7"/>
          <p:cNvSpPr txBox="1"/>
          <p:nvPr/>
        </p:nvSpPr>
        <p:spPr>
          <a:xfrm>
            <a:off x="0" y="188640"/>
            <a:ext cx="2915816" cy="338554"/>
          </a:xfrm>
          <a:prstGeom prst="rect">
            <a:avLst/>
          </a:prstGeom>
          <a:noFill/>
        </p:spPr>
        <p:txBody>
          <a:bodyPr wrap="square" rtlCol="0">
            <a:spAutoFit/>
          </a:bodyPr>
          <a:lstStyle/>
          <a:p>
            <a:r>
              <a:rPr lang="fr-FR" sz="1600" b="1" dirty="0" smtClean="0"/>
              <a:t>Extrait de la scène 2 de l’acte 5 :</a:t>
            </a:r>
            <a:endParaRPr lang="fr-FR" sz="1600" b="1" dirty="0"/>
          </a:p>
        </p:txBody>
      </p:sp>
      <p:sp>
        <p:nvSpPr>
          <p:cNvPr id="9" name="ZoneTexte 8"/>
          <p:cNvSpPr txBox="1"/>
          <p:nvPr/>
        </p:nvSpPr>
        <p:spPr>
          <a:xfrm>
            <a:off x="539552" y="4221088"/>
            <a:ext cx="8280920" cy="2031325"/>
          </a:xfrm>
          <a:prstGeom prst="rect">
            <a:avLst/>
          </a:prstGeom>
          <a:noFill/>
        </p:spPr>
        <p:txBody>
          <a:bodyPr wrap="square" rtlCol="0">
            <a:spAutoFit/>
          </a:bodyPr>
          <a:lstStyle/>
          <a:p>
            <a:pPr algn="ctr"/>
            <a:r>
              <a:rPr lang="fr-FR" dirty="0" smtClean="0">
                <a:solidFill>
                  <a:srgbClr val="FF0000"/>
                </a:solidFill>
              </a:rPr>
              <a:t>  </a:t>
            </a:r>
            <a:r>
              <a:rPr lang="fr-FR" dirty="0" smtClean="0"/>
              <a:t>Achille parle avec Iphigénie et lui dit que sa troupe est prête à la défendre et qu’il la fera sortir d’ici. Mais Iphigénie refuse de le suivre. Elle ne voit aucun moyen d’échapper à son destin et veut s’y tenir. Elle demande que sa mort soit vengée à Troie et serve la gloire. Achille est révolté et se met définitivement en colère et promet de ravager l’autel des dieux et de détruire les hommes qui ont mené Iphigénie au sacrifice. </a:t>
            </a:r>
          </a:p>
          <a:p>
            <a:endParaRPr lang="fr-FR" dirty="0" smtClean="0"/>
          </a:p>
          <a:p>
            <a:endParaRPr lang="fr-FR" dirty="0"/>
          </a:p>
        </p:txBody>
      </p:sp>
      <p:sp>
        <p:nvSpPr>
          <p:cNvPr id="10" name="ZoneTexte 9"/>
          <p:cNvSpPr txBox="1"/>
          <p:nvPr/>
        </p:nvSpPr>
        <p:spPr>
          <a:xfrm>
            <a:off x="539552" y="5805264"/>
            <a:ext cx="8172400" cy="923330"/>
          </a:xfrm>
          <a:prstGeom prst="rect">
            <a:avLst/>
          </a:prstGeom>
          <a:noFill/>
        </p:spPr>
        <p:txBody>
          <a:bodyPr wrap="square" rtlCol="0">
            <a:spAutoFit/>
          </a:bodyPr>
          <a:lstStyle/>
          <a:p>
            <a:pPr algn="ctr"/>
            <a:r>
              <a:rPr lang="fr-FR" dirty="0" smtClean="0"/>
              <a:t>Finalement, Achille n’arrivera pas à convaincre Iphigénie. On compatit au sort de la jeune fille car elle accepte son destin tragique pour l’intérêt des hommes, et on remarque que la colère d’Achille pour défendre Iphigénie est celle d’un héros épique.</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332656"/>
            <a:ext cx="8136904" cy="646331"/>
          </a:xfrm>
          <a:prstGeom prst="rect">
            <a:avLst/>
          </a:prstGeom>
          <a:noFill/>
        </p:spPr>
        <p:txBody>
          <a:bodyPr wrap="square" rtlCol="0">
            <a:spAutoFit/>
          </a:bodyPr>
          <a:lstStyle/>
          <a:p>
            <a:r>
              <a:rPr lang="fr-FR" dirty="0" smtClean="0"/>
              <a:t>L’extrait suivant met </a:t>
            </a:r>
            <a:r>
              <a:rPr lang="fr-FR" smtClean="0"/>
              <a:t>en scène l’intervention </a:t>
            </a:r>
            <a:r>
              <a:rPr lang="fr-FR" dirty="0" smtClean="0"/>
              <a:t>divine qui prévient les grecs qu’Iphigénie n’est pas la jeune fille à sacrifier, ainsi que les paroles d’</a:t>
            </a:r>
            <a:r>
              <a:rPr lang="fr-FR" dirty="0" err="1" smtClean="0"/>
              <a:t>Eriphile</a:t>
            </a:r>
            <a:r>
              <a:rPr lang="fr-FR" dirty="0" smtClean="0"/>
              <a:t> qui se donne la mort: </a:t>
            </a:r>
            <a:endParaRPr lang="fr-FR" dirty="0"/>
          </a:p>
        </p:txBody>
      </p:sp>
      <p:sp>
        <p:nvSpPr>
          <p:cNvPr id="5" name="ZoneTexte 4"/>
          <p:cNvSpPr txBox="1"/>
          <p:nvPr/>
        </p:nvSpPr>
        <p:spPr>
          <a:xfrm>
            <a:off x="611560" y="1844824"/>
            <a:ext cx="4272388" cy="4678204"/>
          </a:xfrm>
          <a:prstGeom prst="rect">
            <a:avLst/>
          </a:prstGeom>
          <a:noFill/>
        </p:spPr>
        <p:txBody>
          <a:bodyPr wrap="none" rtlCol="0">
            <a:spAutoFit/>
          </a:bodyPr>
          <a:lstStyle/>
          <a:p>
            <a:r>
              <a:rPr lang="fr-FR" sz="1400" dirty="0" smtClean="0"/>
              <a:t>« Vous, Achille, a-t-il dit, et vous, Grecs, qu’on m’écoute.</a:t>
            </a:r>
          </a:p>
          <a:p>
            <a:r>
              <a:rPr lang="fr-FR" sz="1400" dirty="0" smtClean="0"/>
              <a:t>Le Dieu qui maintenant vous parle par ma voix</a:t>
            </a:r>
          </a:p>
          <a:p>
            <a:r>
              <a:rPr lang="fr-FR" sz="1400" dirty="0" smtClean="0"/>
              <a:t>M’explique son oracle, et m’instruit de son choix.</a:t>
            </a:r>
          </a:p>
          <a:p>
            <a:r>
              <a:rPr lang="fr-FR" sz="1400" dirty="0" smtClean="0"/>
              <a:t>Un autre sang d’Hélène, une autre Iphigénie</a:t>
            </a:r>
          </a:p>
          <a:p>
            <a:r>
              <a:rPr lang="fr-FR" sz="1400" dirty="0" smtClean="0"/>
              <a:t>Sur ce bord immolée y doit laisser sa vie.</a:t>
            </a:r>
          </a:p>
          <a:p>
            <a:r>
              <a:rPr lang="fr-FR" sz="1400" dirty="0" smtClean="0"/>
              <a:t>Thésée avec Hélène uni secrètement</a:t>
            </a:r>
          </a:p>
          <a:p>
            <a:r>
              <a:rPr lang="fr-FR" sz="1400" dirty="0" smtClean="0"/>
              <a:t>Fit succéder l’hymen à son enlèvement.</a:t>
            </a:r>
          </a:p>
          <a:p>
            <a:r>
              <a:rPr lang="fr-FR" sz="1400" dirty="0" smtClean="0"/>
              <a:t>Une fille en sortit, que sa mère a celée ;</a:t>
            </a:r>
          </a:p>
          <a:p>
            <a:r>
              <a:rPr lang="fr-FR" sz="1400" dirty="0" smtClean="0"/>
              <a:t>Du nom d’Iphigénie elle fut appelée.</a:t>
            </a:r>
          </a:p>
          <a:p>
            <a:r>
              <a:rPr lang="fr-FR" sz="1400" dirty="0" smtClean="0"/>
              <a:t>Je vis moi-même alors ce fruit de leurs amours.</a:t>
            </a:r>
          </a:p>
          <a:p>
            <a:r>
              <a:rPr lang="fr-FR" sz="1400" dirty="0" smtClean="0"/>
              <a:t>D’un sinistre avenir je menaçai ses jours.</a:t>
            </a:r>
          </a:p>
          <a:p>
            <a:r>
              <a:rPr lang="fr-FR" sz="1400" dirty="0" smtClean="0"/>
              <a:t>Sous un nom emprunté sa noire destinée</a:t>
            </a:r>
          </a:p>
          <a:p>
            <a:r>
              <a:rPr lang="fr-FR" sz="1400" dirty="0" smtClean="0"/>
              <a:t>Et ses propres fureurs ici l’ont amenée.</a:t>
            </a:r>
          </a:p>
          <a:p>
            <a:r>
              <a:rPr lang="fr-FR" sz="1400" dirty="0" smtClean="0"/>
              <a:t>Elle me voit, m’entend, elle est devant vos yeux ;</a:t>
            </a:r>
          </a:p>
          <a:p>
            <a:r>
              <a:rPr lang="fr-FR" sz="1400" dirty="0" smtClean="0"/>
              <a:t>Et c’est elle, en un mot, que demandent les Dieux. »</a:t>
            </a:r>
            <a:br>
              <a:rPr lang="fr-FR" sz="1400" dirty="0" smtClean="0"/>
            </a:br>
            <a:endParaRPr lang="fr-FR" sz="1400" dirty="0" smtClean="0"/>
          </a:p>
          <a:p>
            <a:r>
              <a:rPr lang="fr-FR" sz="1400" dirty="0" smtClean="0"/>
              <a:t>Ainsi parle Calchas. Tout le camp immobile</a:t>
            </a:r>
          </a:p>
          <a:p>
            <a:r>
              <a:rPr lang="fr-FR" sz="1400" dirty="0" smtClean="0"/>
              <a:t>L’écoute avec frayeur, et regarde </a:t>
            </a:r>
            <a:r>
              <a:rPr lang="fr-FR" sz="1400" dirty="0" err="1" smtClean="0"/>
              <a:t>Ériphile</a:t>
            </a:r>
            <a:r>
              <a:rPr lang="fr-FR" sz="1400" dirty="0" smtClean="0"/>
              <a:t>.</a:t>
            </a:r>
          </a:p>
          <a:p>
            <a:r>
              <a:rPr lang="fr-FR" sz="1400" dirty="0" smtClean="0"/>
              <a:t>Elle était à l’autel, et peut-être en son cœur</a:t>
            </a:r>
          </a:p>
          <a:p>
            <a:r>
              <a:rPr lang="fr-FR" sz="1400" dirty="0" smtClean="0"/>
              <a:t>Du fatal sacrifice accusait la lenteur.</a:t>
            </a:r>
          </a:p>
          <a:p>
            <a:endParaRPr lang="fr-FR" dirty="0"/>
          </a:p>
        </p:txBody>
      </p:sp>
      <p:sp>
        <p:nvSpPr>
          <p:cNvPr id="6" name="ZoneTexte 5"/>
          <p:cNvSpPr txBox="1"/>
          <p:nvPr/>
        </p:nvSpPr>
        <p:spPr>
          <a:xfrm>
            <a:off x="5076056" y="1700808"/>
            <a:ext cx="3819572" cy="4832092"/>
          </a:xfrm>
          <a:prstGeom prst="rect">
            <a:avLst/>
          </a:prstGeom>
          <a:noFill/>
        </p:spPr>
        <p:txBody>
          <a:bodyPr wrap="none" rtlCol="0">
            <a:spAutoFit/>
          </a:bodyPr>
          <a:lstStyle/>
          <a:p>
            <a:r>
              <a:rPr lang="fr-FR" sz="1400" dirty="0" smtClean="0"/>
              <a:t>Elle-même tantôt d’une course subite</a:t>
            </a:r>
          </a:p>
          <a:p>
            <a:r>
              <a:rPr lang="fr-FR" sz="1400" dirty="0" smtClean="0"/>
              <a:t>Était venue aux Grecs annoncer votre fuite.</a:t>
            </a:r>
          </a:p>
          <a:p>
            <a:r>
              <a:rPr lang="fr-FR" sz="1400" dirty="0" smtClean="0"/>
              <a:t>On admire en secret sa naissance et son sort.</a:t>
            </a:r>
          </a:p>
          <a:p>
            <a:r>
              <a:rPr lang="fr-FR" sz="1400" dirty="0" smtClean="0"/>
              <a:t>Mais puisque Troie enfin est le prix de sa mort,</a:t>
            </a:r>
          </a:p>
          <a:p>
            <a:r>
              <a:rPr lang="fr-FR" sz="1400" dirty="0" smtClean="0"/>
              <a:t>L’armée à haute voix se déclare contre elle,</a:t>
            </a:r>
          </a:p>
          <a:p>
            <a:r>
              <a:rPr lang="fr-FR" sz="1400" dirty="0" smtClean="0"/>
              <a:t>Et prononce à Calchas sa sentence mortelle.</a:t>
            </a:r>
          </a:p>
          <a:p>
            <a:r>
              <a:rPr lang="fr-FR" sz="1400" dirty="0" smtClean="0"/>
              <a:t>Déjà pour la saisir Calchas lève le bras :</a:t>
            </a:r>
            <a:br>
              <a:rPr lang="fr-FR" sz="1400" dirty="0" smtClean="0"/>
            </a:br>
            <a:endParaRPr lang="fr-FR" sz="1400" dirty="0" smtClean="0"/>
          </a:p>
          <a:p>
            <a:r>
              <a:rPr lang="fr-FR" sz="1400" dirty="0" smtClean="0"/>
              <a:t>« Arrête, a-t-elle dit, et ne m’approche pas.</a:t>
            </a:r>
          </a:p>
          <a:p>
            <a:r>
              <a:rPr lang="fr-FR" sz="1400" dirty="0" smtClean="0"/>
              <a:t>Le sang de ces héros dont tu me fais descendre</a:t>
            </a:r>
          </a:p>
          <a:p>
            <a:r>
              <a:rPr lang="fr-FR" sz="1400" dirty="0" smtClean="0"/>
              <a:t>Sans tes profanes mains saura bien se répandre. »</a:t>
            </a:r>
            <a:br>
              <a:rPr lang="fr-FR" sz="1400" dirty="0" smtClean="0"/>
            </a:br>
            <a:endParaRPr lang="fr-FR" sz="1400" dirty="0" smtClean="0"/>
          </a:p>
          <a:p>
            <a:r>
              <a:rPr lang="fr-FR" sz="1400" dirty="0" smtClean="0"/>
              <a:t>Furieuse, elle vole, et sur l’autel prochain</a:t>
            </a:r>
          </a:p>
          <a:p>
            <a:r>
              <a:rPr lang="fr-FR" sz="1400" dirty="0" smtClean="0"/>
              <a:t>Prend le sacré couteau, le plonge dans son sein.</a:t>
            </a:r>
          </a:p>
          <a:p>
            <a:r>
              <a:rPr lang="fr-FR" sz="1400" dirty="0" smtClean="0"/>
              <a:t>À peine son sang coule et fait rougir la terre,</a:t>
            </a:r>
          </a:p>
          <a:p>
            <a:r>
              <a:rPr lang="fr-FR" sz="1400" dirty="0" smtClean="0"/>
              <a:t>Les Dieux font sur l’autel entendre le tonnerre ;</a:t>
            </a:r>
          </a:p>
          <a:p>
            <a:r>
              <a:rPr lang="fr-FR" sz="1400" dirty="0" smtClean="0"/>
              <a:t>Les vents agitent l’air d’heureux frémissements</a:t>
            </a:r>
          </a:p>
          <a:p>
            <a:r>
              <a:rPr lang="fr-FR" sz="1400" dirty="0" smtClean="0"/>
              <a:t>Et la mer leur répond par ses mugissements ; </a:t>
            </a:r>
          </a:p>
          <a:p>
            <a:r>
              <a:rPr lang="fr-FR" sz="1400" dirty="0" smtClean="0"/>
              <a:t>La rive au loin gémit, blanchissante d’écume ;</a:t>
            </a:r>
          </a:p>
          <a:p>
            <a:r>
              <a:rPr lang="fr-FR" sz="1400" dirty="0" smtClean="0"/>
              <a:t>La flamme du bûcher d’elle-même s’allume ;</a:t>
            </a:r>
          </a:p>
          <a:p>
            <a:r>
              <a:rPr lang="fr-FR" sz="1400" dirty="0" smtClean="0"/>
              <a:t>Le ciel brille d’éclairs, s’</a:t>
            </a:r>
            <a:r>
              <a:rPr lang="fr-FR" sz="1400" dirty="0" err="1" smtClean="0"/>
              <a:t>entr’ouvre</a:t>
            </a:r>
            <a:r>
              <a:rPr lang="fr-FR" sz="1400" dirty="0" smtClean="0"/>
              <a:t>, et parmi nous</a:t>
            </a:r>
          </a:p>
          <a:p>
            <a:r>
              <a:rPr lang="fr-FR" sz="1400" dirty="0" smtClean="0"/>
              <a:t>Jette une sainte horreur qui nous rassure tous.</a:t>
            </a:r>
            <a:endParaRPr lang="fr-FR" sz="1400" dirty="0"/>
          </a:p>
        </p:txBody>
      </p:sp>
      <p:sp>
        <p:nvSpPr>
          <p:cNvPr id="7" name="ZoneTexte 6"/>
          <p:cNvSpPr txBox="1"/>
          <p:nvPr/>
        </p:nvSpPr>
        <p:spPr>
          <a:xfrm>
            <a:off x="251520" y="1340768"/>
            <a:ext cx="4248472" cy="338554"/>
          </a:xfrm>
          <a:prstGeom prst="rect">
            <a:avLst/>
          </a:prstGeom>
          <a:noFill/>
        </p:spPr>
        <p:txBody>
          <a:bodyPr wrap="square" rtlCol="0">
            <a:spAutoFit/>
          </a:bodyPr>
          <a:lstStyle/>
          <a:p>
            <a:r>
              <a:rPr lang="fr-FR" sz="1600" b="1" dirty="0" smtClean="0"/>
              <a:t>Discours d’Ulysse, issu de la scène 6 de l’acte 5 :</a:t>
            </a:r>
            <a:endParaRPr lang="fr-FR"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latin typeface="Castellar" pitchFamily="18" charset="0"/>
              </a:rPr>
              <a:t>D’autres adaptations</a:t>
            </a:r>
            <a:endParaRPr lang="fr-FR" sz="3200" dirty="0">
              <a:latin typeface="Castellar" pitchFamily="18" charset="0"/>
            </a:endParaRPr>
          </a:p>
        </p:txBody>
      </p:sp>
      <p:sp>
        <p:nvSpPr>
          <p:cNvPr id="4" name="ZoneTexte 3"/>
          <p:cNvSpPr txBox="1"/>
          <p:nvPr/>
        </p:nvSpPr>
        <p:spPr>
          <a:xfrm>
            <a:off x="179512" y="1772816"/>
            <a:ext cx="8640960" cy="3693319"/>
          </a:xfrm>
          <a:prstGeom prst="rect">
            <a:avLst/>
          </a:prstGeom>
          <a:noFill/>
        </p:spPr>
        <p:txBody>
          <a:bodyPr wrap="square" rtlCol="0">
            <a:spAutoFit/>
          </a:bodyPr>
          <a:lstStyle/>
          <a:p>
            <a:r>
              <a:rPr lang="fr-FR" dirty="0" smtClean="0"/>
              <a:t>-</a:t>
            </a:r>
            <a:r>
              <a:rPr lang="fr-FR" i="1" u="sng" dirty="0" smtClean="0"/>
              <a:t>Iphigénie en </a:t>
            </a:r>
            <a:r>
              <a:rPr lang="fr-FR" i="1" u="sng" dirty="0" err="1" smtClean="0"/>
              <a:t>Aulide</a:t>
            </a:r>
            <a:r>
              <a:rPr lang="fr-FR" i="1" u="sng" dirty="0" smtClean="0"/>
              <a:t> </a:t>
            </a:r>
            <a:r>
              <a:rPr lang="fr-FR" dirty="0" smtClean="0"/>
              <a:t>de Christoph </a:t>
            </a:r>
            <a:r>
              <a:rPr lang="fr-FR" dirty="0" err="1" smtClean="0"/>
              <a:t>Willabald</a:t>
            </a:r>
            <a:r>
              <a:rPr lang="fr-FR" dirty="0" smtClean="0"/>
              <a:t> Gluck est un opéra en trois actes créé à Paris   </a:t>
            </a:r>
            <a:br>
              <a:rPr lang="fr-FR" dirty="0" smtClean="0"/>
            </a:br>
            <a:r>
              <a:rPr lang="fr-FR" dirty="0" smtClean="0"/>
              <a:t> en 1774.</a:t>
            </a:r>
          </a:p>
          <a:p>
            <a:endParaRPr lang="fr-FR" dirty="0" smtClean="0"/>
          </a:p>
          <a:p>
            <a:r>
              <a:rPr lang="fr-FR" dirty="0" smtClean="0"/>
              <a:t>-</a:t>
            </a:r>
            <a:r>
              <a:rPr lang="fr-FR" i="1" u="sng" dirty="0" smtClean="0"/>
              <a:t>Iphigénie à Aulis</a:t>
            </a:r>
            <a:r>
              <a:rPr lang="fr-FR" dirty="0" smtClean="0"/>
              <a:t> (406 av. JC) et </a:t>
            </a:r>
            <a:r>
              <a:rPr lang="fr-FR" i="1" u="sng" dirty="0" smtClean="0"/>
              <a:t>Iphigénie en Tauride</a:t>
            </a:r>
            <a:r>
              <a:rPr lang="fr-FR" i="1" dirty="0" smtClean="0"/>
              <a:t> </a:t>
            </a:r>
            <a:r>
              <a:rPr lang="fr-FR" dirty="0" smtClean="0"/>
              <a:t>(412 av. JC) sont deux tragédies d’Euripide qui racontent le mythe, ainsi que la suite de l’histoire après qu’Iphigénie ait été remplacée par la biche et conduite en Tauride par Artémis.</a:t>
            </a:r>
          </a:p>
          <a:p>
            <a:endParaRPr lang="fr-FR" dirty="0" smtClean="0"/>
          </a:p>
          <a:p>
            <a:r>
              <a:rPr lang="fr-FR" dirty="0" smtClean="0"/>
              <a:t>-</a:t>
            </a:r>
            <a:r>
              <a:rPr lang="fr-FR" i="1" u="sng" dirty="0" smtClean="0"/>
              <a:t>Iphigénie ou le Péché des dieux</a:t>
            </a:r>
            <a:r>
              <a:rPr lang="fr-FR" dirty="0" smtClean="0"/>
              <a:t>  est une pièce de théâtre</a:t>
            </a:r>
            <a:br>
              <a:rPr lang="fr-FR" dirty="0" smtClean="0"/>
            </a:br>
            <a:r>
              <a:rPr lang="fr-FR" dirty="0" smtClean="0"/>
              <a:t> de Michel </a:t>
            </a:r>
            <a:r>
              <a:rPr lang="fr-FR" dirty="0" err="1" smtClean="0"/>
              <a:t>Azama</a:t>
            </a:r>
            <a:r>
              <a:rPr lang="fr-FR" dirty="0" smtClean="0"/>
              <a:t>  créée en 1991.</a:t>
            </a:r>
          </a:p>
          <a:p>
            <a:endParaRPr lang="fr-FR" dirty="0" smtClean="0"/>
          </a:p>
          <a:p>
            <a:r>
              <a:rPr lang="fr-FR" dirty="0" smtClean="0"/>
              <a:t>-</a:t>
            </a:r>
            <a:r>
              <a:rPr lang="fr-FR" i="1" u="sng" dirty="0" smtClean="0"/>
              <a:t>Iphigénie</a:t>
            </a:r>
            <a:r>
              <a:rPr lang="fr-FR" dirty="0" smtClean="0"/>
              <a:t> réalisé par Michael Cacoyannis </a:t>
            </a:r>
            <a:br>
              <a:rPr lang="fr-FR" dirty="0" smtClean="0"/>
            </a:br>
            <a:r>
              <a:rPr lang="fr-FR" dirty="0" smtClean="0"/>
              <a:t> est un film présenté à Cannes en 1977.</a:t>
            </a:r>
          </a:p>
          <a:p>
            <a:endParaRPr lang="fr-FR" dirty="0"/>
          </a:p>
        </p:txBody>
      </p:sp>
      <p:pic>
        <p:nvPicPr>
          <p:cNvPr id="5122" name="Picture 2" descr="http://image.toutlecine.com/photos/i/p/h/iphigenie-1977-02-g.jpg"/>
          <p:cNvPicPr>
            <a:picLocks noChangeAspect="1" noChangeArrowheads="1"/>
          </p:cNvPicPr>
          <p:nvPr/>
        </p:nvPicPr>
        <p:blipFill>
          <a:blip r:embed="rId2" cstate="print"/>
          <a:srcRect/>
          <a:stretch>
            <a:fillRect/>
          </a:stretch>
        </p:blipFill>
        <p:spPr bwMode="auto">
          <a:xfrm>
            <a:off x="6156176" y="4300677"/>
            <a:ext cx="1800200" cy="23686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784976" cy="1143000"/>
          </a:xfrm>
        </p:spPr>
        <p:txBody>
          <a:bodyPr>
            <a:noAutofit/>
          </a:bodyPr>
          <a:lstStyle/>
          <a:p>
            <a:r>
              <a:rPr lang="fr-FR" sz="4000" b="1" dirty="0" smtClean="0">
                <a:latin typeface="Castellar" pitchFamily="18" charset="0"/>
              </a:rPr>
              <a:t>Ailleurs dans les cultures</a:t>
            </a:r>
            <a:endParaRPr lang="fr-FR" sz="4000" b="1" dirty="0">
              <a:latin typeface="Castellar" pitchFamily="18" charset="0"/>
            </a:endParaRPr>
          </a:p>
        </p:txBody>
      </p:sp>
      <p:sp>
        <p:nvSpPr>
          <p:cNvPr id="3" name="Espace réservé du contenu 2"/>
          <p:cNvSpPr>
            <a:spLocks noGrp="1"/>
          </p:cNvSpPr>
          <p:nvPr>
            <p:ph idx="1"/>
          </p:nvPr>
        </p:nvSpPr>
        <p:spPr>
          <a:xfrm>
            <a:off x="611560" y="1844824"/>
            <a:ext cx="8229600" cy="4525963"/>
          </a:xfrm>
        </p:spPr>
        <p:txBody>
          <a:bodyPr>
            <a:normAutofit/>
          </a:bodyPr>
          <a:lstStyle/>
          <a:p>
            <a:pPr marL="0">
              <a:buNone/>
            </a:pPr>
            <a:r>
              <a:rPr lang="fr-FR" sz="2400" dirty="0" smtClean="0"/>
              <a:t>Ce mythe </a:t>
            </a:r>
            <a:r>
              <a:rPr lang="fr-FR" sz="2400" dirty="0" smtClean="0"/>
              <a:t>aborde </a:t>
            </a:r>
            <a:r>
              <a:rPr lang="fr-FR" sz="2400" dirty="0" smtClean="0"/>
              <a:t>le thème de l’innocence, sacrifiée par la volonté divine et l’obéissance des hommes, et que l’on peut retrouver dans de nombreux autres mythes.</a:t>
            </a:r>
            <a:endParaRPr lang="fr-FR" sz="2400" dirty="0"/>
          </a:p>
        </p:txBody>
      </p:sp>
      <p:pic>
        <p:nvPicPr>
          <p:cNvPr id="2050" name="Picture 2" descr="http://www.imagesbible.com/nouveausite/uploads/images/Cote_isaac.jpg"/>
          <p:cNvPicPr>
            <a:picLocks noChangeAspect="1" noChangeArrowheads="1"/>
          </p:cNvPicPr>
          <p:nvPr/>
        </p:nvPicPr>
        <p:blipFill>
          <a:blip r:embed="rId2" cstate="print"/>
          <a:srcRect/>
          <a:stretch>
            <a:fillRect/>
          </a:stretch>
        </p:blipFill>
        <p:spPr bwMode="auto">
          <a:xfrm>
            <a:off x="3131840" y="3284984"/>
            <a:ext cx="2381250" cy="32385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latin typeface="Castellar" pitchFamily="18" charset="0"/>
              </a:rPr>
              <a:t>Le sacrifice d’Isaac </a:t>
            </a:r>
            <a:endParaRPr lang="fr-FR" sz="3200" dirty="0">
              <a:latin typeface="Castellar" pitchFamily="18" charset="0"/>
            </a:endParaRPr>
          </a:p>
        </p:txBody>
      </p:sp>
      <p:sp>
        <p:nvSpPr>
          <p:cNvPr id="3" name="Espace réservé du contenu 2"/>
          <p:cNvSpPr>
            <a:spLocks noGrp="1"/>
          </p:cNvSpPr>
          <p:nvPr>
            <p:ph idx="1"/>
          </p:nvPr>
        </p:nvSpPr>
        <p:spPr>
          <a:xfrm>
            <a:off x="-108520" y="2132856"/>
            <a:ext cx="5544616" cy="2160240"/>
          </a:xfrm>
        </p:spPr>
        <p:txBody>
          <a:bodyPr>
            <a:normAutofit/>
          </a:bodyPr>
          <a:lstStyle/>
          <a:p>
            <a:pPr>
              <a:buNone/>
            </a:pPr>
            <a:endParaRPr lang="fr-FR" sz="2000" dirty="0" smtClean="0"/>
          </a:p>
          <a:p>
            <a:pPr>
              <a:buNone/>
            </a:pPr>
            <a:r>
              <a:rPr lang="fr-FR" sz="2000" dirty="0" smtClean="0"/>
              <a:t>      Afin de vérifier l’obéissance d’Abraham, Dieu lui demande de sacrifier son fils Isaac. Malgré son attachement pour son fils, Abraham accepte et emmène son fils sur le mont </a:t>
            </a:r>
            <a:r>
              <a:rPr lang="fr-FR" sz="2000" dirty="0" err="1" smtClean="0"/>
              <a:t>Moriah</a:t>
            </a:r>
            <a:r>
              <a:rPr lang="fr-FR" sz="2000" dirty="0" smtClean="0"/>
              <a:t>. </a:t>
            </a:r>
          </a:p>
        </p:txBody>
      </p:sp>
      <p:sp>
        <p:nvSpPr>
          <p:cNvPr id="4" name="ZoneTexte 3"/>
          <p:cNvSpPr txBox="1"/>
          <p:nvPr/>
        </p:nvSpPr>
        <p:spPr>
          <a:xfrm>
            <a:off x="1619672" y="1412776"/>
            <a:ext cx="5954387" cy="677108"/>
          </a:xfrm>
          <a:prstGeom prst="rect">
            <a:avLst/>
          </a:prstGeom>
          <a:noFill/>
        </p:spPr>
        <p:txBody>
          <a:bodyPr wrap="none" rtlCol="0">
            <a:spAutoFit/>
          </a:bodyPr>
          <a:lstStyle/>
          <a:p>
            <a:r>
              <a:rPr lang="fr-FR" sz="2000" dirty="0" smtClean="0"/>
              <a:t>Ce mythe est présent dans la Bible (</a:t>
            </a:r>
            <a:r>
              <a:rPr lang="fr-FR" sz="2000" dirty="0" err="1" smtClean="0"/>
              <a:t>Génèse</a:t>
            </a:r>
            <a:r>
              <a:rPr lang="fr-FR" sz="2000" dirty="0" smtClean="0"/>
              <a:t>) et le Coran</a:t>
            </a:r>
          </a:p>
          <a:p>
            <a:endParaRPr lang="fr-FR" dirty="0"/>
          </a:p>
        </p:txBody>
      </p:sp>
      <p:sp>
        <p:nvSpPr>
          <p:cNvPr id="5" name="ZoneTexte 4"/>
          <p:cNvSpPr txBox="1"/>
          <p:nvPr/>
        </p:nvSpPr>
        <p:spPr>
          <a:xfrm>
            <a:off x="4067944" y="4509120"/>
            <a:ext cx="4824536" cy="1938992"/>
          </a:xfrm>
          <a:prstGeom prst="rect">
            <a:avLst/>
          </a:prstGeom>
          <a:noFill/>
        </p:spPr>
        <p:txBody>
          <a:bodyPr wrap="square" rtlCol="0">
            <a:spAutoFit/>
          </a:bodyPr>
          <a:lstStyle/>
          <a:p>
            <a:r>
              <a:rPr lang="fr-FR" sz="2000" dirty="0" smtClean="0"/>
              <a:t>Comme dans le mythe d’Iphigénie, l’enfant n’est pas tué. Au dernier moment, Abraham, convaincu de la crainte qu’il inspire à Abraham, envoie un ange pour lui ordonner d’arrêter son geste. Un mouton, prisonnier d’un buisson remplace Isaac sur le bûcher. </a:t>
            </a:r>
            <a:endParaRPr lang="fr-FR" sz="2000" dirty="0"/>
          </a:p>
        </p:txBody>
      </p:sp>
      <p:pic>
        <p:nvPicPr>
          <p:cNvPr id="1026" name="Picture 2" descr="http://www.lerepublique.com/wp-content/uploads/2011/11/caravaggio-the-sacrifice-of-isaac.jpg"/>
          <p:cNvPicPr>
            <a:picLocks noChangeAspect="1" noChangeArrowheads="1"/>
          </p:cNvPicPr>
          <p:nvPr/>
        </p:nvPicPr>
        <p:blipFill>
          <a:blip r:embed="rId2" cstate="print"/>
          <a:srcRect/>
          <a:stretch>
            <a:fillRect/>
          </a:stretch>
        </p:blipFill>
        <p:spPr bwMode="auto">
          <a:xfrm>
            <a:off x="539552" y="4221088"/>
            <a:ext cx="3124787" cy="2399069"/>
          </a:xfrm>
          <a:prstGeom prst="rect">
            <a:avLst/>
          </a:prstGeom>
          <a:noFill/>
        </p:spPr>
      </p:pic>
      <p:pic>
        <p:nvPicPr>
          <p:cNvPr id="1028" name="Picture 4" descr="http://upload.wikimedia.org/wikipedia/commons/f/ff/O_Riminaldi_1625_Sacrificio_de_Isaac_GN_Arte_Antica_Roma.jpg"/>
          <p:cNvPicPr>
            <a:picLocks noChangeAspect="1" noChangeArrowheads="1"/>
          </p:cNvPicPr>
          <p:nvPr/>
        </p:nvPicPr>
        <p:blipFill>
          <a:blip r:embed="rId3" cstate="print"/>
          <a:srcRect/>
          <a:stretch>
            <a:fillRect/>
          </a:stretch>
        </p:blipFill>
        <p:spPr bwMode="auto">
          <a:xfrm>
            <a:off x="5436096" y="2132856"/>
            <a:ext cx="3241869" cy="20599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latin typeface="Castellar" pitchFamily="18" charset="0"/>
              </a:rPr>
              <a:t>Le sacrifice de Jephté</a:t>
            </a:r>
            <a:endParaRPr lang="fr-FR" sz="3200" dirty="0">
              <a:latin typeface="Castellar" pitchFamily="18" charset="0"/>
            </a:endParaRPr>
          </a:p>
        </p:txBody>
      </p:sp>
      <p:sp>
        <p:nvSpPr>
          <p:cNvPr id="4" name="ZoneTexte 3"/>
          <p:cNvSpPr txBox="1"/>
          <p:nvPr/>
        </p:nvSpPr>
        <p:spPr>
          <a:xfrm>
            <a:off x="2051720" y="1484784"/>
            <a:ext cx="4998484" cy="400110"/>
          </a:xfrm>
          <a:prstGeom prst="rect">
            <a:avLst/>
          </a:prstGeom>
          <a:noFill/>
        </p:spPr>
        <p:txBody>
          <a:bodyPr wrap="none" rtlCol="0">
            <a:spAutoFit/>
          </a:bodyPr>
          <a:lstStyle/>
          <a:p>
            <a:r>
              <a:rPr lang="fr-FR" sz="2000" dirty="0" smtClean="0"/>
              <a:t>Ce mythe est également présent dans la Bible.</a:t>
            </a:r>
            <a:endParaRPr lang="fr-FR" sz="2000" dirty="0"/>
          </a:p>
        </p:txBody>
      </p:sp>
      <p:sp>
        <p:nvSpPr>
          <p:cNvPr id="5" name="ZoneTexte 4"/>
          <p:cNvSpPr txBox="1"/>
          <p:nvPr/>
        </p:nvSpPr>
        <p:spPr>
          <a:xfrm>
            <a:off x="467544" y="2564904"/>
            <a:ext cx="4824536" cy="1323439"/>
          </a:xfrm>
          <a:prstGeom prst="rect">
            <a:avLst/>
          </a:prstGeom>
          <a:noFill/>
        </p:spPr>
        <p:txBody>
          <a:bodyPr wrap="square" rtlCol="0">
            <a:spAutoFit/>
          </a:bodyPr>
          <a:lstStyle/>
          <a:p>
            <a:r>
              <a:rPr lang="fr-FR" sz="2000" dirty="0" smtClean="0"/>
              <a:t>Avant de partir en guerre, Jephté fit le vœu de sacrifier à Dieu la première personne qui viendrait à sa rencontre à son retour. Ce fut sa fille qui se présenta la première. </a:t>
            </a:r>
            <a:endParaRPr lang="fr-FR" sz="2000" dirty="0"/>
          </a:p>
        </p:txBody>
      </p:sp>
      <p:pic>
        <p:nvPicPr>
          <p:cNvPr id="27650" name="Picture 2" descr="File:Giovanni Antonio Pellegrini 001.jpg"/>
          <p:cNvPicPr>
            <a:picLocks noChangeAspect="1" noChangeArrowheads="1"/>
          </p:cNvPicPr>
          <p:nvPr/>
        </p:nvPicPr>
        <p:blipFill>
          <a:blip r:embed="rId2" cstate="print"/>
          <a:srcRect/>
          <a:stretch>
            <a:fillRect/>
          </a:stretch>
        </p:blipFill>
        <p:spPr bwMode="auto">
          <a:xfrm>
            <a:off x="5508104" y="2276872"/>
            <a:ext cx="3019286" cy="3744416"/>
          </a:xfrm>
          <a:prstGeom prst="rect">
            <a:avLst/>
          </a:prstGeom>
          <a:noFill/>
        </p:spPr>
      </p:pic>
      <p:sp>
        <p:nvSpPr>
          <p:cNvPr id="7" name="ZoneTexte 6"/>
          <p:cNvSpPr txBox="1"/>
          <p:nvPr/>
        </p:nvSpPr>
        <p:spPr>
          <a:xfrm>
            <a:off x="539552" y="4077072"/>
            <a:ext cx="3744416" cy="1015663"/>
          </a:xfrm>
          <a:prstGeom prst="rect">
            <a:avLst/>
          </a:prstGeom>
          <a:noFill/>
        </p:spPr>
        <p:txBody>
          <a:bodyPr wrap="square" rtlCol="0">
            <a:spAutoFit/>
          </a:bodyPr>
          <a:lstStyle/>
          <a:p>
            <a:r>
              <a:rPr lang="fr-FR" sz="2000" dirty="0" smtClean="0"/>
              <a:t>Selon les interprétations, elle fut ou non sacrifiée par son père en holocauste (sacrifice par le feu).</a:t>
            </a:r>
            <a:endParaRPr lang="fr-F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latin typeface="Castellar" pitchFamily="18" charset="0"/>
              </a:rPr>
              <a:t>Le sacrifice D’</a:t>
            </a:r>
            <a:r>
              <a:rPr lang="fr-FR" sz="3200" dirty="0" err="1" smtClean="0">
                <a:latin typeface="Castellar" pitchFamily="18" charset="0"/>
              </a:rPr>
              <a:t>idoménée</a:t>
            </a:r>
            <a:endParaRPr lang="fr-FR" sz="3200" dirty="0"/>
          </a:p>
        </p:txBody>
      </p:sp>
      <p:sp>
        <p:nvSpPr>
          <p:cNvPr id="4" name="ZoneTexte 3"/>
          <p:cNvSpPr txBox="1"/>
          <p:nvPr/>
        </p:nvSpPr>
        <p:spPr>
          <a:xfrm>
            <a:off x="1259632" y="1340768"/>
            <a:ext cx="6548267" cy="707886"/>
          </a:xfrm>
          <a:prstGeom prst="rect">
            <a:avLst/>
          </a:prstGeom>
          <a:noFill/>
        </p:spPr>
        <p:txBody>
          <a:bodyPr wrap="none" rtlCol="0">
            <a:spAutoFit/>
          </a:bodyPr>
          <a:lstStyle/>
          <a:p>
            <a:pPr algn="ctr"/>
            <a:r>
              <a:rPr lang="fr-FR" sz="2000" dirty="0" smtClean="0"/>
              <a:t>Présent dans la mythologie grecque, </a:t>
            </a:r>
            <a:br>
              <a:rPr lang="fr-FR" sz="2000" dirty="0" smtClean="0"/>
            </a:br>
            <a:r>
              <a:rPr lang="fr-FR" sz="2000" dirty="0" smtClean="0"/>
              <a:t>ce mythe est semblable à celui relatant le sacrifice de Jephté.</a:t>
            </a:r>
            <a:endParaRPr lang="fr-FR" sz="2000" dirty="0"/>
          </a:p>
        </p:txBody>
      </p:sp>
      <p:sp>
        <p:nvSpPr>
          <p:cNvPr id="5" name="ZoneTexte 4"/>
          <p:cNvSpPr txBox="1"/>
          <p:nvPr/>
        </p:nvSpPr>
        <p:spPr>
          <a:xfrm>
            <a:off x="4427984" y="2708920"/>
            <a:ext cx="4248472" cy="2523768"/>
          </a:xfrm>
          <a:prstGeom prst="rect">
            <a:avLst/>
          </a:prstGeom>
          <a:noFill/>
        </p:spPr>
        <p:txBody>
          <a:bodyPr wrap="square" rtlCol="0">
            <a:spAutoFit/>
          </a:bodyPr>
          <a:lstStyle/>
          <a:p>
            <a:r>
              <a:rPr lang="fr-FR" sz="2000" dirty="0" smtClean="0"/>
              <a:t>Idoménée, roi de Crète, avant de partir en guerre, fit le vœu à Poséidon de sacrifier le premier être vivant qui viendrait à sa rencontre s’il parvenait à rentrer chez lui vivant.  </a:t>
            </a:r>
            <a:br>
              <a:rPr lang="fr-FR" sz="2000" dirty="0" smtClean="0"/>
            </a:br>
            <a:r>
              <a:rPr lang="fr-FR" sz="2000" dirty="0" smtClean="0"/>
              <a:t>Son fils, averti de l’arrivée de son père, fut le premier qu’il rencontra au port.</a:t>
            </a:r>
          </a:p>
          <a:p>
            <a:endParaRPr lang="fr-FR" dirty="0"/>
          </a:p>
        </p:txBody>
      </p:sp>
      <p:sp>
        <p:nvSpPr>
          <p:cNvPr id="7" name="ZoneTexte 6"/>
          <p:cNvSpPr txBox="1"/>
          <p:nvPr/>
        </p:nvSpPr>
        <p:spPr>
          <a:xfrm>
            <a:off x="4427984" y="5157192"/>
            <a:ext cx="4320480" cy="1231106"/>
          </a:xfrm>
          <a:prstGeom prst="rect">
            <a:avLst/>
          </a:prstGeom>
          <a:noFill/>
        </p:spPr>
        <p:txBody>
          <a:bodyPr wrap="square" rtlCol="0">
            <a:spAutoFit/>
          </a:bodyPr>
          <a:lstStyle/>
          <a:p>
            <a:r>
              <a:rPr lang="fr-FR" sz="2000" dirty="0" smtClean="0"/>
              <a:t>Selon les auteurs, l’immolation (sacrifice par le feu) fut ou non pratiquée.</a:t>
            </a:r>
          </a:p>
          <a:p>
            <a:endParaRPr lang="fr-FR" sz="1400" dirty="0">
              <a:solidFill>
                <a:srgbClr val="FF0000"/>
              </a:solidFill>
            </a:endParaRPr>
          </a:p>
        </p:txBody>
      </p:sp>
      <p:pic>
        <p:nvPicPr>
          <p:cNvPr id="28674" name="Picture 2" descr="File:Le retour d'Idomédée.JPG"/>
          <p:cNvPicPr>
            <a:picLocks noChangeAspect="1" noChangeArrowheads="1"/>
          </p:cNvPicPr>
          <p:nvPr/>
        </p:nvPicPr>
        <p:blipFill>
          <a:blip r:embed="rId2" cstate="print"/>
          <a:srcRect/>
          <a:stretch>
            <a:fillRect/>
          </a:stretch>
        </p:blipFill>
        <p:spPr bwMode="auto">
          <a:xfrm>
            <a:off x="323528" y="2924944"/>
            <a:ext cx="3816424" cy="26190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772816"/>
            <a:ext cx="8229600" cy="4525963"/>
          </a:xfrm>
        </p:spPr>
        <p:txBody>
          <a:bodyPr>
            <a:noAutofit/>
          </a:bodyPr>
          <a:lstStyle/>
          <a:p>
            <a:r>
              <a:rPr lang="fr-FR" sz="2500" b="1" dirty="0" smtClean="0">
                <a:latin typeface="Castellar" pitchFamily="18" charset="0"/>
              </a:rPr>
              <a:t>Présentation du mythe </a:t>
            </a:r>
            <a:br>
              <a:rPr lang="fr-FR" sz="2500" b="1" dirty="0" smtClean="0">
                <a:latin typeface="Castellar" pitchFamily="18" charset="0"/>
              </a:rPr>
            </a:br>
            <a:endParaRPr lang="fr-FR" sz="2500" b="1" dirty="0" smtClean="0">
              <a:latin typeface="Castellar" pitchFamily="18" charset="0"/>
            </a:endParaRPr>
          </a:p>
          <a:p>
            <a:r>
              <a:rPr lang="fr-FR" sz="2500" b="1" dirty="0" smtClean="0">
                <a:latin typeface="Castellar" pitchFamily="18" charset="0"/>
              </a:rPr>
              <a:t>Représentation picturale</a:t>
            </a:r>
            <a:br>
              <a:rPr lang="fr-FR" sz="2500" b="1" dirty="0" smtClean="0">
                <a:latin typeface="Castellar" pitchFamily="18" charset="0"/>
              </a:rPr>
            </a:br>
            <a:endParaRPr lang="fr-FR" sz="2500" b="1" dirty="0" smtClean="0">
              <a:latin typeface="Castellar" pitchFamily="18" charset="0"/>
            </a:endParaRPr>
          </a:p>
          <a:p>
            <a:r>
              <a:rPr lang="fr-FR" sz="2500" b="1" dirty="0" smtClean="0">
                <a:latin typeface="Castellar" pitchFamily="18" charset="0"/>
              </a:rPr>
              <a:t>Adaptation du mythe</a:t>
            </a:r>
            <a:br>
              <a:rPr lang="fr-FR" sz="2500" b="1" dirty="0" smtClean="0">
                <a:latin typeface="Castellar" pitchFamily="18" charset="0"/>
              </a:rPr>
            </a:br>
            <a:endParaRPr lang="fr-FR" sz="2500" b="1" dirty="0" smtClean="0">
              <a:latin typeface="Castellar" pitchFamily="18" charset="0"/>
            </a:endParaRPr>
          </a:p>
          <a:p>
            <a:r>
              <a:rPr lang="fr-FR" sz="2500" b="1" dirty="0" smtClean="0">
                <a:latin typeface="Castellar" pitchFamily="18" charset="0"/>
              </a:rPr>
              <a:t>Lien avec d’autres cultures</a:t>
            </a:r>
            <a:r>
              <a:rPr lang="fr-FR" sz="2500" dirty="0" smtClean="0"/>
              <a:t/>
            </a:r>
            <a:br>
              <a:rPr lang="fr-FR" sz="2500" dirty="0" smtClean="0"/>
            </a:br>
            <a:endParaRPr lang="fr-FR" sz="2500" dirty="0"/>
          </a:p>
        </p:txBody>
      </p:sp>
      <p:pic>
        <p:nvPicPr>
          <p:cNvPr id="6" name="Picture 2" descr="http://bcs.fltr.ucl.ac.be/fe/18/Iphigenie_fichiers/image002.jpg"/>
          <p:cNvPicPr>
            <a:picLocks noChangeAspect="1" noChangeArrowheads="1"/>
          </p:cNvPicPr>
          <p:nvPr/>
        </p:nvPicPr>
        <p:blipFill>
          <a:blip r:embed="rId2" cstate="print"/>
          <a:srcRect/>
          <a:stretch>
            <a:fillRect/>
          </a:stretch>
        </p:blipFill>
        <p:spPr bwMode="auto">
          <a:xfrm>
            <a:off x="6444208" y="1556792"/>
            <a:ext cx="2324100" cy="36766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Castellar" pitchFamily="18" charset="0"/>
              </a:rPr>
              <a:t>Présentation du mythe</a:t>
            </a:r>
            <a:endParaRPr lang="fr-FR" b="1" dirty="0">
              <a:latin typeface="Castellar" pitchFamily="18" charset="0"/>
            </a:endParaRPr>
          </a:p>
        </p:txBody>
      </p:sp>
      <p:pic>
        <p:nvPicPr>
          <p:cNvPr id="4098" name="Picture 2" descr="http://effondrements.files.wordpress.com/2012/08/ulysse-avant-la-guerre-de-troie1.jpg"/>
          <p:cNvPicPr>
            <a:picLocks noChangeAspect="1" noChangeArrowheads="1"/>
          </p:cNvPicPr>
          <p:nvPr/>
        </p:nvPicPr>
        <p:blipFill>
          <a:blip r:embed="rId2" cstate="print"/>
          <a:srcRect/>
          <a:stretch>
            <a:fillRect/>
          </a:stretch>
        </p:blipFill>
        <p:spPr bwMode="auto">
          <a:xfrm>
            <a:off x="395536" y="2636912"/>
            <a:ext cx="3744416" cy="2808312"/>
          </a:xfrm>
          <a:prstGeom prst="rect">
            <a:avLst/>
          </a:prstGeom>
          <a:noFill/>
        </p:spPr>
      </p:pic>
      <p:sp>
        <p:nvSpPr>
          <p:cNvPr id="8" name="Espace réservé du contenu 7"/>
          <p:cNvSpPr>
            <a:spLocks noGrp="1"/>
          </p:cNvSpPr>
          <p:nvPr>
            <p:ph idx="1"/>
          </p:nvPr>
        </p:nvSpPr>
        <p:spPr>
          <a:xfrm>
            <a:off x="4355976" y="2708920"/>
            <a:ext cx="4474840" cy="3096344"/>
          </a:xfrm>
        </p:spPr>
        <p:txBody>
          <a:bodyPr>
            <a:normAutofit/>
          </a:bodyPr>
          <a:lstStyle/>
          <a:p>
            <a:pPr>
              <a:buNone/>
            </a:pPr>
            <a:r>
              <a:rPr lang="fr-FR" sz="2000" dirty="0" smtClean="0"/>
              <a:t>      Désigné comme le meneur de la future expédition, Agamemnon rassemble une armée provenant de plusieurs cités grecques afin d’attaquer Troie et récupérer Hélène, la femme de Ménélas, frère d’Agamemnon et roi de Sparte, enlevée par Pâris, prince troyen. </a:t>
            </a:r>
            <a:endParaRPr lang="fr-FR" sz="2000" dirty="0"/>
          </a:p>
        </p:txBody>
      </p:sp>
      <p:sp>
        <p:nvSpPr>
          <p:cNvPr id="11" name="ZoneTexte 10"/>
          <p:cNvSpPr txBox="1"/>
          <p:nvPr/>
        </p:nvSpPr>
        <p:spPr>
          <a:xfrm>
            <a:off x="1043608" y="5733256"/>
            <a:ext cx="11840870" cy="707886"/>
          </a:xfrm>
          <a:prstGeom prst="rect">
            <a:avLst/>
          </a:prstGeom>
          <a:noFill/>
        </p:spPr>
        <p:txBody>
          <a:bodyPr wrap="square" rtlCol="0">
            <a:spAutoFit/>
          </a:bodyPr>
          <a:lstStyle/>
          <a:p>
            <a:r>
              <a:rPr lang="fr-FR" sz="2000" dirty="0" smtClean="0"/>
              <a:t>La flotte grecque est rassemblée à Aulis, mais le calme des vents, </a:t>
            </a:r>
            <a:br>
              <a:rPr lang="fr-FR" sz="2000" dirty="0" smtClean="0"/>
            </a:br>
            <a:r>
              <a:rPr lang="fr-FR" sz="2000" dirty="0" smtClean="0"/>
              <a:t>nécessaires à la navigation, empêche le départ des navires.</a:t>
            </a:r>
            <a:endParaRPr lang="fr-FR" sz="2000" dirty="0"/>
          </a:p>
        </p:txBody>
      </p:sp>
      <p:sp>
        <p:nvSpPr>
          <p:cNvPr id="12" name="ZoneTexte 11"/>
          <p:cNvSpPr txBox="1"/>
          <p:nvPr/>
        </p:nvSpPr>
        <p:spPr>
          <a:xfrm>
            <a:off x="683568" y="1844824"/>
            <a:ext cx="8227060" cy="677108"/>
          </a:xfrm>
          <a:prstGeom prst="rect">
            <a:avLst/>
          </a:prstGeom>
          <a:noFill/>
        </p:spPr>
        <p:txBody>
          <a:bodyPr wrap="none" rtlCol="0">
            <a:spAutoFit/>
          </a:bodyPr>
          <a:lstStyle/>
          <a:p>
            <a:r>
              <a:rPr lang="fr-FR" sz="2000" dirty="0" smtClean="0"/>
              <a:t>Iphigénie est la fille d’Agamemnon, roi d’Argos/Mycènes, et de Clytemnestre. </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183830.jpg"/>
          <p:cNvPicPr>
            <a:picLocks noGrp="1" noChangeAspect="1"/>
          </p:cNvPicPr>
          <p:nvPr>
            <p:ph idx="1"/>
          </p:nvPr>
        </p:nvPicPr>
        <p:blipFill>
          <a:blip r:embed="rId2" cstate="print"/>
          <a:stretch>
            <a:fillRect/>
          </a:stretch>
        </p:blipFill>
        <p:spPr>
          <a:xfrm>
            <a:off x="5796136" y="1772816"/>
            <a:ext cx="3083414" cy="4525963"/>
          </a:xfrm>
        </p:spPr>
      </p:pic>
      <p:sp>
        <p:nvSpPr>
          <p:cNvPr id="5" name="ZoneTexte 4"/>
          <p:cNvSpPr txBox="1"/>
          <p:nvPr/>
        </p:nvSpPr>
        <p:spPr>
          <a:xfrm>
            <a:off x="323528" y="1700808"/>
            <a:ext cx="5149080" cy="4708981"/>
          </a:xfrm>
          <a:prstGeom prst="rect">
            <a:avLst/>
          </a:prstGeom>
          <a:noFill/>
        </p:spPr>
        <p:txBody>
          <a:bodyPr wrap="square" rtlCol="0">
            <a:spAutoFit/>
          </a:bodyPr>
          <a:lstStyle/>
          <a:p>
            <a:r>
              <a:rPr lang="fr-FR" sz="2000" dirty="0" smtClean="0"/>
              <a:t>Les vents défavorables semblant être un mauvais présage, Agamemnon consulte le devin Calchas pour en connaître la raison, qui se révèle être un affront du roi envers la déesse Diane (Artémis pour les grecs), vraisemblablement dû à une partie de chasse. Afin d’apaiser la colère de la déesse est exigé le sacrifice d’Iphigénie. </a:t>
            </a:r>
            <a:br>
              <a:rPr lang="fr-FR" sz="2000" dirty="0" smtClean="0"/>
            </a:br>
            <a:r>
              <a:rPr lang="fr-FR" sz="2000" dirty="0" smtClean="0"/>
              <a:t/>
            </a:r>
            <a:br>
              <a:rPr lang="fr-FR" sz="2000" dirty="0" smtClean="0"/>
            </a:br>
            <a:r>
              <a:rPr lang="fr-FR" sz="2000" dirty="0" smtClean="0"/>
              <a:t>Agamemnon refuse d’abord, puis poussé par Ménélas, finit par donner son consentement.</a:t>
            </a:r>
            <a:br>
              <a:rPr lang="fr-FR" sz="2000" dirty="0" smtClean="0"/>
            </a:br>
            <a:r>
              <a:rPr lang="fr-FR" sz="2000" dirty="0" smtClean="0"/>
              <a:t>Il envoie Ulysse et Diomède chercher Iphigénie et Clytemnestre à Argos, en feignant de préparer l’union de la jeune fille avec Achille.</a:t>
            </a:r>
            <a:br>
              <a:rPr lang="fr-FR" sz="2000" dirty="0" smtClean="0"/>
            </a:br>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563888" y="2204864"/>
            <a:ext cx="5040560" cy="3921299"/>
          </a:xfrm>
        </p:spPr>
        <p:txBody>
          <a:bodyPr>
            <a:normAutofit fontScale="85000" lnSpcReduction="20000"/>
          </a:bodyPr>
          <a:lstStyle/>
          <a:p>
            <a:pPr>
              <a:buNone/>
            </a:pPr>
            <a:r>
              <a:rPr lang="fr-FR" sz="2900" dirty="0" smtClean="0"/>
              <a:t>     Finalement, Iphigénie et sa mère apprennent le subterfuge et</a:t>
            </a:r>
            <a:br>
              <a:rPr lang="fr-FR" sz="2900" dirty="0" smtClean="0"/>
            </a:br>
            <a:r>
              <a:rPr lang="fr-FR" sz="2900" dirty="0" smtClean="0"/>
              <a:t> la jeune fille accepte son sort. </a:t>
            </a:r>
            <a:br>
              <a:rPr lang="fr-FR" sz="2900" dirty="0" smtClean="0"/>
            </a:br>
            <a:r>
              <a:rPr lang="fr-FR" sz="2900" dirty="0" smtClean="0"/>
              <a:t>Mais juste avant le sacrifice, alors </a:t>
            </a:r>
            <a:br>
              <a:rPr lang="fr-FR" sz="2900" dirty="0" smtClean="0"/>
            </a:br>
            <a:r>
              <a:rPr lang="fr-FR" sz="2900" dirty="0" smtClean="0"/>
              <a:t>que le peuple détournait le regard, Artémis, cachée dans un nuage, enlève Iphigénie de l’autel, </a:t>
            </a:r>
            <a:br>
              <a:rPr lang="fr-FR" sz="2900" dirty="0" smtClean="0"/>
            </a:br>
            <a:r>
              <a:rPr lang="fr-FR" sz="2900" dirty="0" smtClean="0"/>
              <a:t>la remplaçant par une biche, et l’emporte avec elle en Tauride </a:t>
            </a:r>
            <a:br>
              <a:rPr lang="fr-FR" sz="2900" dirty="0" smtClean="0"/>
            </a:br>
            <a:r>
              <a:rPr lang="fr-FR" sz="2900" dirty="0" smtClean="0"/>
              <a:t>pour en faire sa prêtresse.</a:t>
            </a:r>
          </a:p>
          <a:p>
            <a:pPr>
              <a:buNone/>
            </a:pPr>
            <a:r>
              <a:rPr lang="fr-FR" sz="4800" dirty="0" smtClean="0"/>
              <a:t> </a:t>
            </a:r>
          </a:p>
          <a:p>
            <a:endParaRPr lang="fr-FR" dirty="0"/>
          </a:p>
        </p:txBody>
      </p:sp>
      <p:pic>
        <p:nvPicPr>
          <p:cNvPr id="5" name="Picture 3" descr="http://mythologica.fr/grec/pic/iphigenie_4.jpg"/>
          <p:cNvPicPr>
            <a:picLocks noChangeAspect="1" noChangeArrowheads="1"/>
          </p:cNvPicPr>
          <p:nvPr/>
        </p:nvPicPr>
        <p:blipFill>
          <a:blip r:embed="rId2" cstate="print"/>
          <a:srcRect/>
          <a:stretch>
            <a:fillRect/>
          </a:stretch>
        </p:blipFill>
        <p:spPr bwMode="auto">
          <a:xfrm>
            <a:off x="683568" y="1916832"/>
            <a:ext cx="2933700" cy="381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Castellar" pitchFamily="18" charset="0"/>
              </a:rPr>
              <a:t>Œuvre picturale   </a:t>
            </a:r>
            <a:endParaRPr lang="fr-FR" sz="4000" b="1" dirty="0">
              <a:latin typeface="Castellar" pitchFamily="18" charset="0"/>
            </a:endParaRPr>
          </a:p>
        </p:txBody>
      </p:sp>
      <p:pic>
        <p:nvPicPr>
          <p:cNvPr id="18434" name="Picture 2" descr="C:\Users\PRABEL\Desktop\le_sacrifice_diphigeenie117098.jpg"/>
          <p:cNvPicPr>
            <a:picLocks noGrp="1" noChangeAspect="1" noChangeArrowheads="1"/>
          </p:cNvPicPr>
          <p:nvPr>
            <p:ph idx="1"/>
          </p:nvPr>
        </p:nvPicPr>
        <p:blipFill>
          <a:blip r:embed="rId2" cstate="print"/>
          <a:srcRect/>
          <a:stretch>
            <a:fillRect/>
          </a:stretch>
        </p:blipFill>
        <p:spPr bwMode="auto">
          <a:xfrm>
            <a:off x="179512" y="1700808"/>
            <a:ext cx="4968552" cy="4852877"/>
          </a:xfrm>
          <a:prstGeom prst="rect">
            <a:avLst/>
          </a:prstGeom>
          <a:noFill/>
        </p:spPr>
      </p:pic>
      <p:sp>
        <p:nvSpPr>
          <p:cNvPr id="5" name="ZoneTexte 4"/>
          <p:cNvSpPr txBox="1"/>
          <p:nvPr/>
        </p:nvSpPr>
        <p:spPr>
          <a:xfrm>
            <a:off x="5364088" y="2564904"/>
            <a:ext cx="3384376" cy="2308324"/>
          </a:xfrm>
          <a:prstGeom prst="rect">
            <a:avLst/>
          </a:prstGeom>
          <a:noFill/>
        </p:spPr>
        <p:txBody>
          <a:bodyPr wrap="square" rtlCol="0">
            <a:spAutoFit/>
          </a:bodyPr>
          <a:lstStyle/>
          <a:p>
            <a:r>
              <a:rPr lang="fr-FR" dirty="0" smtClean="0"/>
              <a:t>Ce mythe a inspiré de nombreux artistes depuis l’antiquité, en peinture notamment . </a:t>
            </a:r>
            <a:br>
              <a:rPr lang="fr-FR" dirty="0" smtClean="0"/>
            </a:br>
            <a:r>
              <a:rPr lang="fr-FR" dirty="0" smtClean="0"/>
              <a:t/>
            </a:r>
            <a:br>
              <a:rPr lang="fr-FR" dirty="0" smtClean="0"/>
            </a:br>
            <a:r>
              <a:rPr lang="fr-FR" dirty="0" smtClean="0"/>
              <a:t>Cette œuvre-ci est celle de </a:t>
            </a:r>
            <a:r>
              <a:rPr lang="fr-FR" dirty="0" err="1" smtClean="0"/>
              <a:t>Bertholet</a:t>
            </a:r>
            <a:r>
              <a:rPr lang="fr-FR" dirty="0" smtClean="0"/>
              <a:t> </a:t>
            </a:r>
            <a:r>
              <a:rPr lang="fr-FR" dirty="0" err="1" smtClean="0"/>
              <a:t>Flémal</a:t>
            </a:r>
            <a:r>
              <a:rPr lang="fr-FR" dirty="0" smtClean="0"/>
              <a:t> (1614-1675), peintre liégeois fortement inspiré par la mythologie et la religion. </a:t>
            </a:r>
            <a:endParaRPr lang="fr-FR" dirty="0"/>
          </a:p>
        </p:txBody>
      </p:sp>
      <p:sp>
        <p:nvSpPr>
          <p:cNvPr id="6" name="ZoneTexte 5"/>
          <p:cNvSpPr txBox="1"/>
          <p:nvPr/>
        </p:nvSpPr>
        <p:spPr>
          <a:xfrm>
            <a:off x="5333277" y="5085184"/>
            <a:ext cx="3442224" cy="923330"/>
          </a:xfrm>
          <a:prstGeom prst="rect">
            <a:avLst/>
          </a:prstGeom>
          <a:noFill/>
        </p:spPr>
        <p:txBody>
          <a:bodyPr wrap="none" rtlCol="0">
            <a:spAutoFit/>
          </a:bodyPr>
          <a:lstStyle/>
          <a:p>
            <a:r>
              <a:rPr lang="fr-FR" dirty="0" smtClean="0"/>
              <a:t>La peinture est exposée au Louvre.</a:t>
            </a:r>
            <a:br>
              <a:rPr lang="fr-FR" dirty="0" smtClean="0"/>
            </a:br>
            <a:r>
              <a:rPr lang="fr-FR" dirty="0" smtClean="0"/>
              <a:t>C’est une huile sur toile </a:t>
            </a:r>
            <a:br>
              <a:rPr lang="fr-FR" dirty="0" smtClean="0"/>
            </a:br>
            <a:r>
              <a:rPr lang="fr-FR" dirty="0" smtClean="0"/>
              <a:t>de 160x163cm.</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40" y="1340768"/>
            <a:ext cx="6012160" cy="2160240"/>
          </a:xfrm>
        </p:spPr>
        <p:txBody>
          <a:bodyPr/>
          <a:lstStyle/>
          <a:p>
            <a:pPr>
              <a:buNone/>
            </a:pPr>
            <a:r>
              <a:rPr lang="fr-FR" sz="2000" dirty="0" smtClean="0"/>
              <a:t>      Au centre, on peut voir Iphigénie, portée par un soldat. Il semblerait qu’il s’agisse d’Achille avec sa légendaire armure d’or. </a:t>
            </a:r>
            <a:br>
              <a:rPr lang="fr-FR" sz="2000" dirty="0" smtClean="0"/>
            </a:br>
            <a:r>
              <a:rPr lang="fr-FR" sz="2000" dirty="0" smtClean="0"/>
              <a:t>Iphigénie a l’air d’avoir accepté son sort et se laisse donc porter jusqu'à l’autel. </a:t>
            </a:r>
          </a:p>
          <a:p>
            <a:endParaRPr lang="fr-FR" dirty="0"/>
          </a:p>
        </p:txBody>
      </p:sp>
      <p:pic>
        <p:nvPicPr>
          <p:cNvPr id="19458" name="Picture 2"/>
          <p:cNvPicPr>
            <a:picLocks noChangeAspect="1" noChangeArrowheads="1"/>
          </p:cNvPicPr>
          <p:nvPr/>
        </p:nvPicPr>
        <p:blipFill>
          <a:blip r:embed="rId2" cstate="print"/>
          <a:srcRect/>
          <a:stretch>
            <a:fillRect/>
          </a:stretch>
        </p:blipFill>
        <p:spPr bwMode="auto">
          <a:xfrm>
            <a:off x="971600" y="836712"/>
            <a:ext cx="2020395" cy="324036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6300192" y="4077072"/>
            <a:ext cx="1732961" cy="2570559"/>
          </a:xfrm>
          <a:prstGeom prst="rect">
            <a:avLst/>
          </a:prstGeom>
          <a:noFill/>
          <a:ln w="9525">
            <a:noFill/>
            <a:miter lim="800000"/>
            <a:headEnd/>
            <a:tailEnd/>
          </a:ln>
        </p:spPr>
      </p:pic>
      <p:sp>
        <p:nvSpPr>
          <p:cNvPr id="6" name="Rectangle 5"/>
          <p:cNvSpPr/>
          <p:nvPr/>
        </p:nvSpPr>
        <p:spPr>
          <a:xfrm>
            <a:off x="899592" y="4869160"/>
            <a:ext cx="5004048" cy="1631216"/>
          </a:xfrm>
          <a:prstGeom prst="rect">
            <a:avLst/>
          </a:prstGeom>
        </p:spPr>
        <p:txBody>
          <a:bodyPr wrap="square">
            <a:spAutoFit/>
          </a:bodyPr>
          <a:lstStyle/>
          <a:p>
            <a:r>
              <a:rPr lang="fr-FR" sz="2000" dirty="0" smtClean="0"/>
              <a:t>De l’autre coté de l’autel se trouve un prêtre vêtu de rose, sûrement le devin Calchas, qui s’agenouille et regarde le sol soit pour ne pas assister à la scène qui se déroule devant lui, soit par dévotion envers la déesse.</a:t>
            </a: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52736"/>
            <a:ext cx="5256584" cy="2952328"/>
          </a:xfrm>
        </p:spPr>
        <p:txBody>
          <a:bodyPr>
            <a:normAutofit/>
          </a:bodyPr>
          <a:lstStyle/>
          <a:p>
            <a:pPr>
              <a:buNone/>
            </a:pPr>
            <a:r>
              <a:rPr lang="fr-FR" sz="2000" dirty="0" smtClean="0"/>
              <a:t>      Au seconde plan sont représentés  deux soldats. L’un se cache les yeux, probablement Agamemnon, l’autre pouvant être son frère Ménélas, ou Ulysse.</a:t>
            </a:r>
            <a:endParaRPr lang="fr-FR" sz="2000" dirty="0"/>
          </a:p>
        </p:txBody>
      </p:sp>
      <p:pic>
        <p:nvPicPr>
          <p:cNvPr id="20482" name="Picture 2"/>
          <p:cNvPicPr>
            <a:picLocks noChangeAspect="1" noChangeArrowheads="1"/>
          </p:cNvPicPr>
          <p:nvPr/>
        </p:nvPicPr>
        <p:blipFill>
          <a:blip r:embed="rId2" cstate="print"/>
          <a:srcRect/>
          <a:stretch>
            <a:fillRect/>
          </a:stretch>
        </p:blipFill>
        <p:spPr bwMode="auto">
          <a:xfrm>
            <a:off x="6156176" y="620688"/>
            <a:ext cx="1872208" cy="2938443"/>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6948264" y="4653136"/>
            <a:ext cx="1933575" cy="1609725"/>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323528" y="4293096"/>
            <a:ext cx="1571625" cy="2219325"/>
          </a:xfrm>
          <a:prstGeom prst="rect">
            <a:avLst/>
          </a:prstGeom>
          <a:noFill/>
          <a:ln w="9525">
            <a:noFill/>
            <a:miter lim="800000"/>
            <a:headEnd/>
            <a:tailEnd/>
          </a:ln>
        </p:spPr>
      </p:pic>
      <p:sp>
        <p:nvSpPr>
          <p:cNvPr id="8" name="ZoneTexte 7"/>
          <p:cNvSpPr txBox="1"/>
          <p:nvPr/>
        </p:nvSpPr>
        <p:spPr>
          <a:xfrm>
            <a:off x="2123728" y="4581128"/>
            <a:ext cx="4536504" cy="1938992"/>
          </a:xfrm>
          <a:prstGeom prst="rect">
            <a:avLst/>
          </a:prstGeom>
          <a:noFill/>
        </p:spPr>
        <p:txBody>
          <a:bodyPr wrap="square" rtlCol="0">
            <a:spAutoFit/>
          </a:bodyPr>
          <a:lstStyle/>
          <a:p>
            <a:pPr algn="ctr"/>
            <a:r>
              <a:rPr lang="fr-FR" sz="2000" dirty="0" smtClean="0"/>
              <a:t>A l’arrière plan sont peints les navires qui rappellent la raison du sacrifice, ainsi que le peuple qui assiste à la scène. </a:t>
            </a:r>
            <a:br>
              <a:rPr lang="fr-FR" sz="2000" dirty="0" smtClean="0"/>
            </a:br>
            <a:r>
              <a:rPr lang="fr-FR" sz="2000" dirty="0" smtClean="0"/>
              <a:t>La plupart des gens présents fixent le sol ou détournent le regard, manquant l’apparition de la déesse Diane.</a:t>
            </a:r>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55776" y="1124744"/>
            <a:ext cx="4124325" cy="2962275"/>
          </a:xfrm>
          <a:prstGeom prst="rect">
            <a:avLst/>
          </a:prstGeom>
          <a:noFill/>
          <a:ln w="9525">
            <a:noFill/>
            <a:miter lim="800000"/>
            <a:headEnd/>
            <a:tailEnd/>
          </a:ln>
        </p:spPr>
      </p:pic>
      <p:sp>
        <p:nvSpPr>
          <p:cNvPr id="5" name="ZoneTexte 4"/>
          <p:cNvSpPr txBox="1"/>
          <p:nvPr/>
        </p:nvSpPr>
        <p:spPr>
          <a:xfrm>
            <a:off x="467544" y="4509120"/>
            <a:ext cx="8280920" cy="1323439"/>
          </a:xfrm>
          <a:prstGeom prst="rect">
            <a:avLst/>
          </a:prstGeom>
          <a:noFill/>
        </p:spPr>
        <p:txBody>
          <a:bodyPr wrap="square" rtlCol="0">
            <a:spAutoFit/>
          </a:bodyPr>
          <a:lstStyle/>
          <a:p>
            <a:pPr algn="ctr"/>
            <a:r>
              <a:rPr lang="fr-FR" sz="2000" dirty="0" smtClean="0"/>
              <a:t>Second </a:t>
            </a:r>
            <a:r>
              <a:rPr lang="fr-FR" sz="2000" dirty="0" smtClean="0"/>
              <a:t>personnage important du tableau avec Iphigénie, Diane, déesse de la chasse,  est représentée en haut et avec des couleurs très lumineuses. Elle porte avec elle une biche qui servira à remplacer de justesse la jeune fille au moment du sacrifice.</a:t>
            </a:r>
            <a:endParaRPr lang="fr-F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1259</Words>
  <Application>Microsoft Office PowerPoint</Application>
  <PresentationFormat>Affichage à l'écran (4:3)</PresentationFormat>
  <Paragraphs>103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Le mythe d’Iphigénie</vt:lpstr>
      <vt:lpstr>Diapositive 2</vt:lpstr>
      <vt:lpstr>Présentation du mythe</vt:lpstr>
      <vt:lpstr>Diapositive 4</vt:lpstr>
      <vt:lpstr>Diapositive 5</vt:lpstr>
      <vt:lpstr>Œuvre picturale   </vt:lpstr>
      <vt:lpstr>Diapositive 7</vt:lpstr>
      <vt:lpstr>Diapositive 8</vt:lpstr>
      <vt:lpstr>Diapositive 9</vt:lpstr>
      <vt:lpstr>Adaptation du mythe </vt:lpstr>
      <vt:lpstr>Diapositive 11</vt:lpstr>
      <vt:lpstr>Diapositive 12</vt:lpstr>
      <vt:lpstr>Diapositive 13</vt:lpstr>
      <vt:lpstr>D’autres adaptations</vt:lpstr>
      <vt:lpstr>Ailleurs dans les cultures</vt:lpstr>
      <vt:lpstr>Le sacrifice d’Isaac </vt:lpstr>
      <vt:lpstr>Le sacrifice de Jephté</vt:lpstr>
      <vt:lpstr>Le sacrifice D’idoménée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mythe d’Iphigénie</dc:title>
  <dc:creator>JOHAN</dc:creator>
  <cp:lastModifiedBy>Proprietaire</cp:lastModifiedBy>
  <cp:revision>58</cp:revision>
  <dcterms:created xsi:type="dcterms:W3CDTF">2014-02-26T15:40:02Z</dcterms:created>
  <dcterms:modified xsi:type="dcterms:W3CDTF">2014-03-10T12:32:14Z</dcterms:modified>
</cp:coreProperties>
</file>