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2" r:id="rId3"/>
    <p:sldId id="258" r:id="rId4"/>
    <p:sldId id="265" r:id="rId5"/>
    <p:sldId id="266" r:id="rId6"/>
    <p:sldId id="268" r:id="rId7"/>
    <p:sldId id="263" r:id="rId8"/>
    <p:sldId id="267" r:id="rId9"/>
    <p:sldId id="264" r:id="rId10"/>
    <p:sldId id="261" r:id="rId11"/>
    <p:sldId id="256" r:id="rId12"/>
    <p:sldId id="259" r:id="rId13"/>
    <p:sldId id="26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8C5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F94C1E-4C37-4357-994C-2105A170C50E}" type="datetimeFigureOut">
              <a:rPr lang="fr-FR" smtClean="0"/>
              <a:pPr/>
              <a:t>10/03/2014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86F809-4DE9-40BF-AA88-F4BC61C34A3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286F809-4DE9-40BF-AA88-F4BC61C34A34}"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2E0E732-682A-4121-AF8F-E0199B60108D}" type="datetimeFigureOut">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4EA64E-3EAC-4AEC-9B69-FE1F45B3341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E0E732-682A-4121-AF8F-E0199B60108D}" type="datetimeFigureOut">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4EA64E-3EAC-4AEC-9B69-FE1F45B3341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E0E732-682A-4121-AF8F-E0199B60108D}" type="datetimeFigureOut">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4EA64E-3EAC-4AEC-9B69-FE1F45B3341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E0E732-682A-4121-AF8F-E0199B60108D}" type="datetimeFigureOut">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4EA64E-3EAC-4AEC-9B69-FE1F45B3341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2E0E732-682A-4121-AF8F-E0199B60108D}" type="datetimeFigureOut">
              <a:rPr lang="fr-FR" smtClean="0"/>
              <a:pPr/>
              <a:t>10/03/2014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4EA64E-3EAC-4AEC-9B69-FE1F45B3341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2E0E732-682A-4121-AF8F-E0199B60108D}" type="datetimeFigureOut">
              <a:rPr lang="fr-FR" smtClean="0"/>
              <a:pPr/>
              <a:t>10/03/2014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4EA64E-3EAC-4AEC-9B69-FE1F45B3341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2E0E732-682A-4121-AF8F-E0199B60108D}" type="datetimeFigureOut">
              <a:rPr lang="fr-FR" smtClean="0"/>
              <a:pPr/>
              <a:t>10/03/2014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4EA64E-3EAC-4AEC-9B69-FE1F45B3341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2E0E732-682A-4121-AF8F-E0199B60108D}" type="datetimeFigureOut">
              <a:rPr lang="fr-FR" smtClean="0"/>
              <a:pPr/>
              <a:t>10/03/2014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4EA64E-3EAC-4AEC-9B69-FE1F45B3341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2E0E732-682A-4121-AF8F-E0199B60108D}" type="datetimeFigureOut">
              <a:rPr lang="fr-FR" smtClean="0"/>
              <a:pPr/>
              <a:t>10/03/2014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4EA64E-3EAC-4AEC-9B69-FE1F45B3341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2E0E732-682A-4121-AF8F-E0199B60108D}" type="datetimeFigureOut">
              <a:rPr lang="fr-FR" smtClean="0"/>
              <a:pPr/>
              <a:t>10/03/2014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4EA64E-3EAC-4AEC-9B69-FE1F45B3341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2E0E732-682A-4121-AF8F-E0199B60108D}" type="datetimeFigureOut">
              <a:rPr lang="fr-FR" smtClean="0"/>
              <a:pPr/>
              <a:t>10/03/2014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4EA64E-3EAC-4AEC-9B69-FE1F45B3341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0E732-682A-4121-AF8F-E0199B60108D}" type="datetimeFigureOut">
              <a:rPr lang="fr-FR" smtClean="0"/>
              <a:pPr/>
              <a:t>10/03/2014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EA64E-3EAC-4AEC-9B69-FE1F45B3341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fr/imgres?q=le%20mythe%20du%20sacrifice%20en%20egypte&amp;safe=vss&amp;sa=X&amp;biw=1280&amp;bih=827&amp;tbm=isch&amp;tbnid=sCE1ZlWeH83OFM:&amp;imgrefurl=http://fr.wikipedia.org/wiki/Sanglier&amp;docid=DhR1Fkd2YZJc5M&amp;imgurl=http://upload.wikimedia.org/wikipedia/commons/9/90/Sacrifice_boar_Louvre_G112.jpg&amp;w=2010&amp;h=2000&amp;ei=1FzmUsOhKuz3yAP2nYCgCA&amp;zoom=1&amp;iact=rc&amp;dur=375&amp;page=1&amp;start=0&amp;ndsp=27&amp;ved=0CJ0BEK0DMB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5400" dirty="0" smtClean="0">
                <a:solidFill>
                  <a:schemeClr val="bg1"/>
                </a:solidFill>
                <a:latin typeface="Algerian" pitchFamily="82" charset="0"/>
              </a:rPr>
              <a:t>Le mythe d’Iphigénie</a:t>
            </a:r>
            <a:endParaRPr lang="fr-FR" sz="5400" dirty="0">
              <a:solidFill>
                <a:schemeClr val="bg1"/>
              </a:solidFill>
              <a:latin typeface="Algerian" pitchFamily="82" charset="0"/>
            </a:endParaRPr>
          </a:p>
        </p:txBody>
      </p:sp>
      <p:pic>
        <p:nvPicPr>
          <p:cNvPr id="1026" name="Picture 2" descr="http://remacle.org/bloodwolf/liege1/Vaosd/iphigenie.jpg"/>
          <p:cNvPicPr>
            <a:picLocks noChangeAspect="1" noChangeArrowheads="1"/>
          </p:cNvPicPr>
          <p:nvPr/>
        </p:nvPicPr>
        <p:blipFill>
          <a:blip r:embed="rId2" cstate="print"/>
          <a:srcRect/>
          <a:stretch>
            <a:fillRect/>
          </a:stretch>
        </p:blipFill>
        <p:spPr bwMode="auto">
          <a:xfrm>
            <a:off x="2179340" y="1412776"/>
            <a:ext cx="4785320" cy="4785320"/>
          </a:xfrm>
          <a:prstGeom prst="rect">
            <a:avLst/>
          </a:prstGeom>
        </p:spPr>
        <p:style>
          <a:lnRef idx="2">
            <a:schemeClr val="accent2"/>
          </a:lnRef>
          <a:fillRef idx="1">
            <a:schemeClr val="lt1"/>
          </a:fillRef>
          <a:effectRef idx="0">
            <a:schemeClr val="accent2"/>
          </a:effectRef>
          <a:fontRef idx="minor">
            <a:schemeClr val="dk1"/>
          </a:fontRef>
        </p:style>
      </p:pic>
      <p:sp>
        <p:nvSpPr>
          <p:cNvPr id="4" name="ZoneTexte 3"/>
          <p:cNvSpPr txBox="1"/>
          <p:nvPr/>
        </p:nvSpPr>
        <p:spPr>
          <a:xfrm>
            <a:off x="5004048" y="6453336"/>
            <a:ext cx="3888432" cy="338554"/>
          </a:xfrm>
          <a:prstGeom prst="rect">
            <a:avLst/>
          </a:prstGeom>
          <a:noFill/>
        </p:spPr>
        <p:txBody>
          <a:bodyPr wrap="square" rtlCol="0">
            <a:spAutoFit/>
          </a:bodyPr>
          <a:lstStyle/>
          <a:p>
            <a:pPr algn="r"/>
            <a:r>
              <a:rPr lang="fr-FR" sz="1600" dirty="0" err="1" smtClean="0">
                <a:solidFill>
                  <a:schemeClr val="bg1"/>
                </a:solidFill>
                <a:latin typeface="Agency FB" pitchFamily="34" charset="0"/>
              </a:rPr>
              <a:t>Marie.G</a:t>
            </a:r>
            <a:r>
              <a:rPr lang="fr-FR" sz="1600" dirty="0" smtClean="0">
                <a:solidFill>
                  <a:schemeClr val="bg1"/>
                </a:solidFill>
                <a:latin typeface="Agency FB" pitchFamily="34" charset="0"/>
              </a:rPr>
              <a:t>, </a:t>
            </a:r>
            <a:r>
              <a:rPr lang="fr-FR" sz="1600" dirty="0" err="1" smtClean="0">
                <a:solidFill>
                  <a:schemeClr val="bg1"/>
                </a:solidFill>
                <a:latin typeface="Agency FB" pitchFamily="34" charset="0"/>
              </a:rPr>
              <a:t>Emma.A</a:t>
            </a:r>
            <a:r>
              <a:rPr lang="fr-FR" sz="1600" dirty="0" smtClean="0">
                <a:solidFill>
                  <a:schemeClr val="bg1"/>
                </a:solidFill>
                <a:latin typeface="Agency FB" pitchFamily="34" charset="0"/>
              </a:rPr>
              <a:t>, </a:t>
            </a:r>
            <a:r>
              <a:rPr lang="fr-FR" sz="1600" dirty="0" err="1" smtClean="0">
                <a:solidFill>
                  <a:schemeClr val="bg1"/>
                </a:solidFill>
                <a:latin typeface="Agency FB" pitchFamily="34" charset="0"/>
              </a:rPr>
              <a:t>Mélissa.P</a:t>
            </a:r>
            <a:r>
              <a:rPr lang="fr-FR" sz="1600" dirty="0" smtClean="0">
                <a:solidFill>
                  <a:schemeClr val="bg1"/>
                </a:solidFill>
                <a:latin typeface="Agency FB" pitchFamily="34" charset="0"/>
              </a:rPr>
              <a:t> TS2/TL</a:t>
            </a:r>
            <a:endParaRPr lang="fr-FR" sz="1600" dirty="0">
              <a:solidFill>
                <a:schemeClr val="bg1"/>
              </a:solidFill>
              <a:latin typeface="Agency FB"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007604" y="428179"/>
            <a:ext cx="7128792" cy="6001643"/>
          </a:xfrm>
          <a:prstGeom prst="rect">
            <a:avLst/>
          </a:prstGeom>
          <a:noFill/>
        </p:spPr>
        <p:txBody>
          <a:bodyPr wrap="square" rtlCol="0">
            <a:spAutoFit/>
          </a:bodyPr>
          <a:lstStyle/>
          <a:p>
            <a:pPr algn="ctr"/>
            <a:r>
              <a:rPr lang="fr-FR" sz="9600" dirty="0" smtClean="0">
                <a:solidFill>
                  <a:schemeClr val="bg1"/>
                </a:solidFill>
                <a:latin typeface="Algerian" pitchFamily="82" charset="0"/>
              </a:rPr>
              <a:t>VERSION PICTURALE DU </a:t>
            </a:r>
          </a:p>
          <a:p>
            <a:pPr algn="ctr"/>
            <a:r>
              <a:rPr lang="fr-FR" sz="9600" dirty="0" smtClean="0">
                <a:solidFill>
                  <a:schemeClr val="bg1"/>
                </a:solidFill>
                <a:latin typeface="Algerian" pitchFamily="82" charset="0"/>
              </a:rPr>
              <a:t>MYTHE </a:t>
            </a:r>
            <a:endParaRPr lang="fr-FR" sz="9600"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http://eleonorecotton.files.wordpress.com/2013/01/sacrifice_iphigenie.jpg"/>
          <p:cNvPicPr>
            <a:picLocks noChangeAspect="1" noChangeArrowheads="1"/>
          </p:cNvPicPr>
          <p:nvPr/>
        </p:nvPicPr>
        <p:blipFill>
          <a:blip r:embed="rId3" cstate="print"/>
          <a:srcRect/>
          <a:stretch>
            <a:fillRect/>
          </a:stretch>
        </p:blipFill>
        <p:spPr bwMode="auto">
          <a:xfrm>
            <a:off x="1907704" y="620688"/>
            <a:ext cx="5372100" cy="4276726"/>
          </a:xfrm>
          <a:prstGeom prst="rect">
            <a:avLst/>
          </a:prstGeom>
          <a:solidFill>
            <a:srgbClr val="FFFFFF">
              <a:shade val="85000"/>
            </a:srgbClr>
          </a:solidFill>
          <a:ln w="190500" cap="rnd">
            <a:solidFill>
              <a:srgbClr val="D98C5D"/>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prst="hardEdge"/>
            <a:contourClr>
              <a:srgbClr val="C0C0C0"/>
            </a:contourClr>
          </a:sp3d>
        </p:spPr>
        <p:style>
          <a:lnRef idx="1">
            <a:schemeClr val="dk1"/>
          </a:lnRef>
          <a:fillRef idx="2">
            <a:schemeClr val="dk1"/>
          </a:fillRef>
          <a:effectRef idx="1">
            <a:schemeClr val="dk1"/>
          </a:effectRef>
          <a:fontRef idx="minor">
            <a:schemeClr val="dk1"/>
          </a:fontRef>
        </p:style>
      </p:pic>
      <p:sp>
        <p:nvSpPr>
          <p:cNvPr id="5" name="ZoneTexte 4"/>
          <p:cNvSpPr txBox="1"/>
          <p:nvPr/>
        </p:nvSpPr>
        <p:spPr>
          <a:xfrm>
            <a:off x="0" y="5445224"/>
            <a:ext cx="9144000" cy="1200329"/>
          </a:xfrm>
          <a:prstGeom prst="rect">
            <a:avLst/>
          </a:prstGeom>
          <a:noFill/>
        </p:spPr>
        <p:txBody>
          <a:bodyPr wrap="square" rtlCol="0">
            <a:spAutoFit/>
          </a:bodyPr>
          <a:lstStyle/>
          <a:p>
            <a:pPr algn="ctr"/>
            <a:r>
              <a:rPr lang="fr-FR" sz="3200" dirty="0" smtClean="0">
                <a:solidFill>
                  <a:schemeClr val="bg1"/>
                </a:solidFill>
                <a:latin typeface="Algerian" pitchFamily="82" charset="0"/>
              </a:rPr>
              <a:t>« </a:t>
            </a:r>
            <a:r>
              <a:rPr lang="fr-FR" sz="3600" dirty="0" smtClean="0">
                <a:solidFill>
                  <a:schemeClr val="bg1"/>
                </a:solidFill>
                <a:latin typeface="Algerian" pitchFamily="82" charset="0"/>
              </a:rPr>
              <a:t>Le sacrifice d’Iphigénie » (1749) </a:t>
            </a:r>
          </a:p>
          <a:p>
            <a:pPr algn="ctr"/>
            <a:r>
              <a:rPr lang="fr-FR" sz="3600" dirty="0" smtClean="0">
                <a:solidFill>
                  <a:schemeClr val="bg1"/>
                </a:solidFill>
                <a:latin typeface="Algerian" pitchFamily="82" charset="0"/>
              </a:rPr>
              <a:t>de Gabriel François Doyen</a:t>
            </a:r>
            <a:endParaRPr lang="fr-FR" sz="3600"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eleonorecotton.files.wordpress.com/2013/01/sacrifice_iphigenie.jpg"/>
          <p:cNvPicPr>
            <a:picLocks noChangeAspect="1" noChangeArrowheads="1"/>
          </p:cNvPicPr>
          <p:nvPr/>
        </p:nvPicPr>
        <p:blipFill>
          <a:blip r:embed="rId2" cstate="print"/>
          <a:srcRect/>
          <a:stretch>
            <a:fillRect/>
          </a:stretch>
        </p:blipFill>
        <p:spPr bwMode="auto">
          <a:xfrm>
            <a:off x="827584" y="1520788"/>
            <a:ext cx="4104456" cy="3816424"/>
          </a:xfrm>
          <a:prstGeom prst="rect">
            <a:avLst/>
          </a:prstGeom>
          <a:solidFill>
            <a:srgbClr val="FFFFFF">
              <a:shade val="85000"/>
            </a:srgbClr>
          </a:solidFill>
          <a:ln w="88900" cap="sq">
            <a:solidFill>
              <a:srgbClr val="D98C5D"/>
            </a:solidFill>
            <a:miter lim="800000"/>
          </a:ln>
          <a:effectLst>
            <a:outerShdw blurRad="225425" dist="50800" dir="5220000" algn="ctr">
              <a:srgbClr val="000000">
                <a:alpha val="33000"/>
              </a:srgbClr>
            </a:outerShdw>
            <a:softEdge rad="63500"/>
          </a:effectLst>
          <a:scene3d>
            <a:camera prst="perspectiveHeroicExtremeRightFacing"/>
            <a:lightRig rig="harsh" dir="t">
              <a:rot lat="0" lon="0" rev="3000000"/>
            </a:lightRig>
          </a:scene3d>
          <a:sp3d extrusionH="254000" contourW="19050">
            <a:bevelT w="82550" h="44450" prst="slope"/>
            <a:bevelB w="82550" h="44450" prst="angle"/>
            <a:contourClr>
              <a:srgbClr val="FFFFFF"/>
            </a:contourClr>
          </a:sp3d>
        </p:spPr>
        <p:style>
          <a:lnRef idx="1">
            <a:schemeClr val="dk1"/>
          </a:lnRef>
          <a:fillRef idx="2">
            <a:schemeClr val="dk1"/>
          </a:fillRef>
          <a:effectRef idx="1">
            <a:schemeClr val="dk1"/>
          </a:effectRef>
          <a:fontRef idx="minor">
            <a:schemeClr val="dk1"/>
          </a:fontRef>
        </p:style>
      </p:pic>
      <p:sp>
        <p:nvSpPr>
          <p:cNvPr id="5" name="ZoneTexte 4"/>
          <p:cNvSpPr txBox="1"/>
          <p:nvPr/>
        </p:nvSpPr>
        <p:spPr>
          <a:xfrm>
            <a:off x="5292080" y="489734"/>
            <a:ext cx="3096344" cy="5878532"/>
          </a:xfrm>
          <a:prstGeom prst="rect">
            <a:avLst/>
          </a:prstGeom>
          <a:noFill/>
        </p:spPr>
        <p:txBody>
          <a:bodyPr wrap="square" rtlCol="0">
            <a:spAutoFit/>
          </a:bodyPr>
          <a:lstStyle/>
          <a:p>
            <a:pPr algn="ctr"/>
            <a:r>
              <a:rPr lang="fr-FR" dirty="0" smtClean="0">
                <a:solidFill>
                  <a:schemeClr val="bg1"/>
                </a:solidFill>
                <a:latin typeface="Agency FB" pitchFamily="34" charset="0"/>
              </a:rPr>
              <a:t>C’est une peinture ancienne, elle a été peinte il y a presque 300 ans, Elle est loin d’être </a:t>
            </a:r>
            <a:r>
              <a:rPr lang="fr-FR" dirty="0" err="1" smtClean="0">
                <a:solidFill>
                  <a:schemeClr val="bg1"/>
                </a:solidFill>
                <a:latin typeface="Agency FB" pitchFamily="34" charset="0"/>
              </a:rPr>
              <a:t>considéree</a:t>
            </a:r>
            <a:r>
              <a:rPr lang="fr-FR" dirty="0" smtClean="0">
                <a:solidFill>
                  <a:schemeClr val="bg1"/>
                </a:solidFill>
                <a:latin typeface="Agency FB" pitchFamily="34" charset="0"/>
              </a:rPr>
              <a:t> comme une «  peinture figée dans des représentations convenues, sans innovation et sans surprise » </a:t>
            </a:r>
            <a:r>
              <a:rPr lang="fr-FR" dirty="0" smtClean="0">
                <a:solidFill>
                  <a:schemeClr val="bg1"/>
                </a:solidFill>
                <a:latin typeface="Agency FB" pitchFamily="34" charset="0"/>
              </a:rPr>
              <a:t>. </a:t>
            </a:r>
            <a:r>
              <a:rPr lang="fr-FR" dirty="0" smtClean="0">
                <a:solidFill>
                  <a:schemeClr val="bg1"/>
                </a:solidFill>
                <a:latin typeface="Agency FB" pitchFamily="34" charset="0"/>
              </a:rPr>
              <a:t>Dans ce tableau, le peintre traite ici d’un sujet classique, mais ses couleurs et sa composition audacieuse</a:t>
            </a:r>
            <a:r>
              <a:rPr lang="fr-FR" dirty="0" smtClean="0">
                <a:solidFill>
                  <a:schemeClr val="bg1"/>
                </a:solidFill>
                <a:latin typeface="Agency FB" pitchFamily="34" charset="0"/>
              </a:rPr>
              <a:t>.</a:t>
            </a:r>
            <a:endParaRPr lang="fr-FR" dirty="0" smtClean="0">
              <a:solidFill>
                <a:schemeClr val="bg1"/>
              </a:solidFill>
              <a:latin typeface="Agency FB" pitchFamily="34" charset="0"/>
            </a:endParaRPr>
          </a:p>
          <a:p>
            <a:pPr algn="ctr"/>
            <a:r>
              <a:rPr lang="fr-FR" dirty="0" smtClean="0">
                <a:solidFill>
                  <a:schemeClr val="bg1"/>
                </a:solidFill>
                <a:latin typeface="Agency FB" pitchFamily="34" charset="0"/>
              </a:rPr>
              <a:t>Dans cette mise en scène Iphigénie est le personnage principal. L’artiste donne la première place à Agamemnon </a:t>
            </a:r>
            <a:r>
              <a:rPr lang="fr-FR" dirty="0" smtClean="0">
                <a:solidFill>
                  <a:schemeClr val="bg1"/>
                </a:solidFill>
                <a:latin typeface="Agency FB" pitchFamily="34" charset="0"/>
              </a:rPr>
              <a:t> </a:t>
            </a:r>
            <a:r>
              <a:rPr lang="fr-FR" dirty="0" smtClean="0">
                <a:solidFill>
                  <a:schemeClr val="bg1"/>
                </a:solidFill>
                <a:latin typeface="Agency FB" pitchFamily="34" charset="0"/>
              </a:rPr>
              <a:t>qui préfère sacrifier sa fille à la défaite de son peuple. </a:t>
            </a:r>
          </a:p>
          <a:p>
            <a:pPr algn="ctr"/>
            <a:endParaRPr lang="fr-FR" sz="1600" dirty="0" smtClean="0">
              <a:solidFill>
                <a:schemeClr val="bg1"/>
              </a:solidFill>
              <a:latin typeface="Agency FB" pitchFamily="34" charset="0"/>
            </a:endParaRPr>
          </a:p>
          <a:p>
            <a:pPr algn="ctr"/>
            <a:r>
              <a:rPr lang="fr-FR" sz="1600" dirty="0" smtClean="0">
                <a:solidFill>
                  <a:schemeClr val="bg1"/>
                </a:solidFill>
                <a:latin typeface="Agency FB" pitchFamily="34" charset="0"/>
              </a:rPr>
              <a:t>Selon </a:t>
            </a:r>
            <a:r>
              <a:rPr lang="fr-FR" dirty="0" smtClean="0">
                <a:solidFill>
                  <a:schemeClr val="bg1"/>
                </a:solidFill>
                <a:latin typeface="Agency FB" pitchFamily="34" charset="0"/>
              </a:rPr>
              <a:t>Anne Leclair, historienne de l’art, « c’est lui le véritable héros, car il représente un modèle d’abnégation </a:t>
            </a:r>
            <a:r>
              <a:rPr lang="fr-FR" dirty="0" smtClean="0">
                <a:solidFill>
                  <a:schemeClr val="bg1"/>
                </a:solidFill>
                <a:latin typeface="Agency FB" pitchFamily="34" charset="0"/>
              </a:rPr>
              <a:t>, </a:t>
            </a:r>
            <a:r>
              <a:rPr lang="fr-FR" dirty="0" smtClean="0">
                <a:solidFill>
                  <a:schemeClr val="bg1"/>
                </a:solidFill>
                <a:latin typeface="Agency FB" pitchFamily="34" charset="0"/>
              </a:rPr>
              <a:t>un </a:t>
            </a:r>
            <a:r>
              <a:rPr lang="fr-FR" i="1" dirty="0" smtClean="0">
                <a:solidFill>
                  <a:schemeClr val="bg1"/>
                </a:solidFill>
                <a:latin typeface="Agency FB" pitchFamily="34" charset="0"/>
              </a:rPr>
              <a:t>exemplum </a:t>
            </a:r>
            <a:r>
              <a:rPr lang="fr-FR" i="1" dirty="0" err="1" smtClean="0">
                <a:solidFill>
                  <a:schemeClr val="bg1"/>
                </a:solidFill>
                <a:latin typeface="Agency FB" pitchFamily="34" charset="0"/>
              </a:rPr>
              <a:t>virtutis</a:t>
            </a:r>
            <a:r>
              <a:rPr lang="fr-FR" dirty="0" smtClean="0">
                <a:solidFill>
                  <a:schemeClr val="bg1"/>
                </a:solidFill>
                <a:latin typeface="Agency FB" pitchFamily="34" charset="0"/>
              </a:rPr>
              <a:t> propre à élever l’âme ».</a:t>
            </a:r>
          </a:p>
          <a:p>
            <a:endParaRPr lang="fr-FR"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212735"/>
            <a:ext cx="3528392" cy="6432530"/>
          </a:xfrm>
          <a:prstGeom prst="rect">
            <a:avLst/>
          </a:prstGeom>
          <a:noFill/>
        </p:spPr>
        <p:txBody>
          <a:bodyPr wrap="square" rtlCol="0">
            <a:spAutoFit/>
          </a:bodyPr>
          <a:lstStyle/>
          <a:p>
            <a:pPr algn="ctr"/>
            <a:r>
              <a:rPr lang="fr-FR" dirty="0" smtClean="0">
                <a:solidFill>
                  <a:schemeClr val="bg1"/>
                </a:solidFill>
                <a:latin typeface="Agency FB" pitchFamily="34" charset="0"/>
              </a:rPr>
              <a:t/>
            </a:r>
            <a:br>
              <a:rPr lang="fr-FR" dirty="0" smtClean="0">
                <a:solidFill>
                  <a:schemeClr val="bg1"/>
                </a:solidFill>
                <a:latin typeface="Agency FB" pitchFamily="34" charset="0"/>
              </a:rPr>
            </a:br>
            <a:r>
              <a:rPr lang="fr-FR" dirty="0" smtClean="0">
                <a:solidFill>
                  <a:schemeClr val="bg1"/>
                </a:solidFill>
                <a:latin typeface="Agency FB" pitchFamily="34" charset="0"/>
              </a:rPr>
              <a:t>De fait, Iphigénie est relayée dans la partie supérieure du tableau, dans les bras de la déesse Artémis, qui sensible à l’innocence de la jeune fille, finira par la sauver en plaçant sur l’autel le corps d’une biche.</a:t>
            </a:r>
          </a:p>
          <a:p>
            <a:pPr algn="ctr"/>
            <a:endParaRPr lang="fr-FR" dirty="0" smtClean="0">
              <a:solidFill>
                <a:schemeClr val="bg1"/>
              </a:solidFill>
              <a:latin typeface="Agency FB" pitchFamily="34" charset="0"/>
            </a:endParaRPr>
          </a:p>
          <a:p>
            <a:pPr algn="ctr"/>
            <a:r>
              <a:rPr lang="fr-FR" dirty="0" smtClean="0">
                <a:solidFill>
                  <a:schemeClr val="bg1"/>
                </a:solidFill>
                <a:latin typeface="Agency FB" pitchFamily="34" charset="0"/>
              </a:rPr>
              <a:t>Pour équilibrer la composition entre forces terrestres masculines (Agamemnon et le bourreau Calchas) et féminines (Iphigénie, passive, en attente de son destin, et sa mère Clytemnestre, évanouie dans les bras de sa servante), G. F. Doyen introduit au pied de l’autel la silhouette d’une jeune fille, vue de dos, gracieusement penchée en arrière. </a:t>
            </a:r>
            <a:br>
              <a:rPr lang="fr-FR" dirty="0" smtClean="0">
                <a:solidFill>
                  <a:schemeClr val="bg1"/>
                </a:solidFill>
                <a:latin typeface="Agency FB" pitchFamily="34" charset="0"/>
              </a:rPr>
            </a:br>
            <a:endParaRPr lang="fr-FR" dirty="0" smtClean="0">
              <a:solidFill>
                <a:schemeClr val="bg1"/>
              </a:solidFill>
              <a:latin typeface="Agency FB" pitchFamily="34" charset="0"/>
            </a:endParaRPr>
          </a:p>
          <a:p>
            <a:pPr algn="ctr"/>
            <a:r>
              <a:rPr lang="fr-FR" dirty="0" smtClean="0">
                <a:solidFill>
                  <a:schemeClr val="bg1"/>
                </a:solidFill>
                <a:latin typeface="Agency FB" pitchFamily="34" charset="0"/>
              </a:rPr>
              <a:t>Toute la scène est plongée dans le clair-obscur, dans une harmonie de teintes crémeuses, qui tranche avec le bleu </a:t>
            </a:r>
            <a:r>
              <a:rPr lang="fr-FR" smtClean="0">
                <a:solidFill>
                  <a:schemeClr val="bg1"/>
                </a:solidFill>
                <a:latin typeface="Agency FB" pitchFamily="34" charset="0"/>
              </a:rPr>
              <a:t>virginal </a:t>
            </a:r>
            <a:r>
              <a:rPr lang="fr-FR" smtClean="0">
                <a:solidFill>
                  <a:srgbClr val="FF0000"/>
                </a:solidFill>
                <a:latin typeface="Agency FB" pitchFamily="34" charset="0"/>
              </a:rPr>
              <a:t> </a:t>
            </a:r>
            <a:r>
              <a:rPr lang="fr-FR" dirty="0" smtClean="0">
                <a:solidFill>
                  <a:schemeClr val="bg1"/>
                </a:solidFill>
                <a:latin typeface="Agency FB" pitchFamily="34" charset="0"/>
              </a:rPr>
              <a:t>de la robe d’Iphigénie, la blancheur de la robe maternelle et le carmin du manteau paternel, synonyme de sacrifice.  </a:t>
            </a:r>
          </a:p>
          <a:p>
            <a:pPr algn="ctr"/>
            <a:endParaRPr lang="fr-FR" sz="1600" dirty="0">
              <a:solidFill>
                <a:schemeClr val="bg1"/>
              </a:solidFill>
              <a:latin typeface="Agency FB" pitchFamily="34" charset="0"/>
            </a:endParaRPr>
          </a:p>
        </p:txBody>
      </p:sp>
      <p:pic>
        <p:nvPicPr>
          <p:cNvPr id="6" name="Picture 2" descr="http://eleonorecotton.files.wordpress.com/2013/01/sacrifice_iphigenie.jpg"/>
          <p:cNvPicPr>
            <a:picLocks noChangeAspect="1" noChangeArrowheads="1"/>
          </p:cNvPicPr>
          <p:nvPr/>
        </p:nvPicPr>
        <p:blipFill>
          <a:blip r:embed="rId2" cstate="print"/>
          <a:srcRect/>
          <a:stretch>
            <a:fillRect/>
          </a:stretch>
        </p:blipFill>
        <p:spPr bwMode="auto">
          <a:xfrm>
            <a:off x="4067944" y="1412776"/>
            <a:ext cx="4829394" cy="3844678"/>
          </a:xfrm>
          <a:prstGeom prst="rect">
            <a:avLst/>
          </a:prstGeom>
          <a:ln w="190500" cap="sq">
            <a:solidFill>
              <a:srgbClr val="D98C5D"/>
            </a:solidFill>
            <a:prstDash val="solid"/>
            <a:miter lim="800000"/>
          </a:ln>
          <a:effectLst>
            <a:outerShdw blurRad="254000" algn="bl" rotWithShape="0">
              <a:srgbClr val="000000">
                <a:alpha val="43000"/>
              </a:srgbClr>
            </a:outerShdw>
          </a:effectLst>
          <a:scene3d>
            <a:camera prst="perspectiveContrastingLeftFacing"/>
            <a:lightRig rig="threePt" dir="t">
              <a:rot lat="0" lon="0" rev="2100000"/>
            </a:lightRig>
          </a:scene3d>
          <a:sp3d extrusionH="25400">
            <a:bevelT w="304800" h="152400" prst="hardEdge"/>
            <a:extrusionClr>
              <a:srgbClr val="000000"/>
            </a:extrusionClr>
          </a:sp3d>
        </p:spPr>
        <p:style>
          <a:lnRef idx="1">
            <a:schemeClr val="dk1"/>
          </a:lnRef>
          <a:fillRef idx="2">
            <a:schemeClr val="dk1"/>
          </a:fillRef>
          <a:effectRef idx="1">
            <a:schemeClr val="dk1"/>
          </a:effectRef>
          <a:fontRef idx="minor">
            <a:schemeClr val="dk1"/>
          </a:fontRef>
        </p:style>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0882" y="1166843"/>
            <a:ext cx="8982236" cy="4524315"/>
          </a:xfrm>
          <a:prstGeom prst="rect">
            <a:avLst/>
          </a:prstGeom>
          <a:noFill/>
        </p:spPr>
        <p:txBody>
          <a:bodyPr wrap="square" rtlCol="0">
            <a:spAutoFit/>
          </a:bodyPr>
          <a:lstStyle/>
          <a:p>
            <a:pPr algn="ctr"/>
            <a:r>
              <a:rPr lang="fr-FR" sz="9600" dirty="0" smtClean="0">
                <a:solidFill>
                  <a:schemeClr val="bg1"/>
                </a:solidFill>
                <a:latin typeface="Algerian" pitchFamily="82" charset="0"/>
              </a:rPr>
              <a:t>PRESENTATION </a:t>
            </a:r>
          </a:p>
          <a:p>
            <a:pPr algn="ctr"/>
            <a:r>
              <a:rPr lang="fr-FR" sz="9600" dirty="0" smtClean="0">
                <a:solidFill>
                  <a:schemeClr val="bg1"/>
                </a:solidFill>
                <a:latin typeface="Algerian" pitchFamily="82" charset="0"/>
              </a:rPr>
              <a:t>DU </a:t>
            </a:r>
          </a:p>
          <a:p>
            <a:pPr algn="ctr"/>
            <a:r>
              <a:rPr lang="fr-FR" sz="9600" dirty="0" smtClean="0">
                <a:solidFill>
                  <a:schemeClr val="bg1"/>
                </a:solidFill>
                <a:latin typeface="Algerian" pitchFamily="82" charset="0"/>
              </a:rPr>
              <a:t>MYTHE</a:t>
            </a:r>
            <a:endParaRPr lang="fr-FR" sz="9600"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0" name="Picture 2" descr="http://arts.mythologica.fr/artist-f/pic/feuerbach_iphigenie2.jpg"/>
          <p:cNvPicPr>
            <a:picLocks noChangeAspect="1" noChangeArrowheads="1"/>
          </p:cNvPicPr>
          <p:nvPr/>
        </p:nvPicPr>
        <p:blipFill>
          <a:blip r:embed="rId2" cstate="print"/>
          <a:srcRect/>
          <a:stretch>
            <a:fillRect/>
          </a:stretch>
        </p:blipFill>
        <p:spPr bwMode="auto">
          <a:xfrm>
            <a:off x="395536" y="1124744"/>
            <a:ext cx="3125196" cy="4621360"/>
          </a:xfrm>
          <a:prstGeom prst="rect">
            <a:avLst/>
          </a:prstGeom>
          <a:ln>
            <a:noFill/>
          </a:ln>
          <a:effectLst>
            <a:outerShdw blurRad="107950" dist="12700" dir="5400000" algn="ctr">
              <a:srgbClr val="000000"/>
            </a:outerShdw>
            <a:softEdge rad="63500"/>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pic>
      <p:sp>
        <p:nvSpPr>
          <p:cNvPr id="5" name="ZoneTexte 4"/>
          <p:cNvSpPr txBox="1"/>
          <p:nvPr/>
        </p:nvSpPr>
        <p:spPr>
          <a:xfrm>
            <a:off x="3995936" y="1074510"/>
            <a:ext cx="4536504" cy="4708981"/>
          </a:xfrm>
          <a:prstGeom prst="rect">
            <a:avLst/>
          </a:prstGeom>
          <a:noFill/>
        </p:spPr>
        <p:txBody>
          <a:bodyPr wrap="square" rtlCol="0">
            <a:spAutoFit/>
          </a:bodyPr>
          <a:lstStyle/>
          <a:p>
            <a:pPr algn="ctr"/>
            <a:r>
              <a:rPr lang="fr-FR" sz="2000" dirty="0" smtClean="0">
                <a:solidFill>
                  <a:schemeClr val="bg1"/>
                </a:solidFill>
                <a:latin typeface="Agency FB" pitchFamily="34" charset="0"/>
              </a:rPr>
              <a:t>Iphigénie est l’une des filles d’Agamemnon et de Clytemnestre. Agamemnon avait encouru la colère d’Artémis, et la flotte achéenne était retenue à Aulis par un calme durable. Le devin Calchas, interrogé, répondit que la colère de la déesse ne pouvait être apaisée que si Agamemnon consentait à lui sacrifier sa fille Iphigénie.</a:t>
            </a:r>
          </a:p>
          <a:p>
            <a:pPr algn="ctr"/>
            <a:r>
              <a:rPr lang="fr-FR" sz="2000" dirty="0" smtClean="0">
                <a:solidFill>
                  <a:schemeClr val="bg1"/>
                </a:solidFill>
                <a:latin typeface="Agency FB" pitchFamily="34" charset="0"/>
              </a:rPr>
              <a:t>Agamemnon s’y refusa d’abord, mais </a:t>
            </a:r>
            <a:r>
              <a:rPr lang="fr-FR" sz="2000" dirty="0" smtClean="0">
                <a:solidFill>
                  <a:schemeClr val="bg1"/>
                </a:solidFill>
                <a:latin typeface="Agency FB" pitchFamily="34" charset="0"/>
              </a:rPr>
              <a:t>pressé </a:t>
            </a:r>
            <a:r>
              <a:rPr lang="fr-FR" sz="2000" dirty="0" smtClean="0">
                <a:solidFill>
                  <a:schemeClr val="bg1"/>
                </a:solidFill>
                <a:latin typeface="Agency FB" pitchFamily="34" charset="0"/>
              </a:rPr>
              <a:t>par l’opinion générale (surtout pas Ménélas et Ulysse) il dut céder, fit venir sa fille sous prétexte de la </a:t>
            </a:r>
            <a:r>
              <a:rPr lang="fr-FR" sz="2000" dirty="0" smtClean="0">
                <a:solidFill>
                  <a:schemeClr val="bg1"/>
                </a:solidFill>
                <a:latin typeface="Agency FB" pitchFamily="34" charset="0"/>
              </a:rPr>
              <a:t>fiancer </a:t>
            </a:r>
            <a:r>
              <a:rPr lang="fr-FR" sz="2000" dirty="0" smtClean="0">
                <a:solidFill>
                  <a:schemeClr val="bg1"/>
                </a:solidFill>
                <a:latin typeface="Agency FB" pitchFamily="34" charset="0"/>
              </a:rPr>
              <a:t>à Achille, et la fit offrir par Calchas sur l’autel d’Artémis. Mais la déesse, au dernier moment, eut pitié de la jeune fille, et lui substitua une biche comme victime. Elle l’emmena en Tauride, où elle en fit sa prêtresse. </a:t>
            </a:r>
            <a:endParaRPr lang="fr-FR" sz="2000" dirty="0">
              <a:solidFill>
                <a:schemeClr val="bg1"/>
              </a:solidFill>
              <a:latin typeface="Agency FB"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0788"/>
            <a:ext cx="8229600" cy="3816424"/>
          </a:xfrm>
        </p:spPr>
        <p:txBody>
          <a:bodyPr>
            <a:normAutofit fontScale="90000"/>
          </a:bodyPr>
          <a:lstStyle/>
          <a:p>
            <a:r>
              <a:rPr lang="fr-FR" sz="10700" dirty="0" smtClean="0">
                <a:solidFill>
                  <a:schemeClr val="bg1"/>
                </a:solidFill>
                <a:latin typeface="Algerian" pitchFamily="82" charset="0"/>
              </a:rPr>
              <a:t>ADAPTATION DU MYTHE</a:t>
            </a:r>
            <a:r>
              <a:rPr lang="fr-FR" dirty="0" smtClean="0">
                <a:solidFill>
                  <a:schemeClr val="bg1"/>
                </a:solidFill>
              </a:rPr>
              <a:t/>
            </a:r>
            <a:br>
              <a:rPr lang="fr-FR" dirty="0" smtClean="0">
                <a:solidFill>
                  <a:schemeClr val="bg1"/>
                </a:solidFill>
              </a:rPr>
            </a:br>
            <a:endParaRPr lang="fr-FR"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i="1" u="sng" dirty="0" smtClean="0">
                <a:solidFill>
                  <a:schemeClr val="bg1"/>
                </a:solidFill>
                <a:latin typeface="Algerian" pitchFamily="82" charset="0"/>
              </a:rPr>
              <a:t>Iphigénie en Tauride (Euripide)</a:t>
            </a:r>
            <a:endParaRPr lang="fr-FR" sz="3600" i="1" u="sng" dirty="0">
              <a:solidFill>
                <a:schemeClr val="bg1"/>
              </a:solidFill>
              <a:latin typeface="Algerian" pitchFamily="82" charset="0"/>
            </a:endParaRPr>
          </a:p>
        </p:txBody>
      </p:sp>
      <p:sp>
        <p:nvSpPr>
          <p:cNvPr id="3" name="Espace réservé du contenu 2"/>
          <p:cNvSpPr>
            <a:spLocks noGrp="1"/>
          </p:cNvSpPr>
          <p:nvPr>
            <p:ph idx="1"/>
          </p:nvPr>
        </p:nvSpPr>
        <p:spPr/>
        <p:txBody>
          <a:bodyPr>
            <a:normAutofit fontScale="92500" lnSpcReduction="20000"/>
          </a:bodyPr>
          <a:lstStyle/>
          <a:p>
            <a:pPr>
              <a:buFont typeface="Wingdings" pitchFamily="2" charset="2"/>
              <a:buChar char="v"/>
            </a:pPr>
            <a:r>
              <a:rPr lang="fr-FR" dirty="0" smtClean="0">
                <a:solidFill>
                  <a:schemeClr val="bg1"/>
                </a:solidFill>
                <a:latin typeface="Agency FB" pitchFamily="34" charset="0"/>
              </a:rPr>
              <a:t>Elle ne reconnait pas son frère, c'est seulement quand il parle d‘Agamemnon qu'elle s'intéresse vraiment à lui.</a:t>
            </a:r>
          </a:p>
          <a:p>
            <a:pPr>
              <a:buFont typeface="Wingdings" pitchFamily="2" charset="2"/>
              <a:buChar char="v"/>
            </a:pPr>
            <a:r>
              <a:rPr lang="fr-FR" dirty="0" smtClean="0">
                <a:solidFill>
                  <a:schemeClr val="bg1"/>
                </a:solidFill>
                <a:latin typeface="Agency FB" pitchFamily="34" charset="0"/>
              </a:rPr>
              <a:t>Veut venger l'acte de son père .</a:t>
            </a:r>
          </a:p>
          <a:p>
            <a:pPr>
              <a:buFont typeface="Wingdings" pitchFamily="2" charset="2"/>
              <a:buChar char="v"/>
            </a:pPr>
            <a:r>
              <a:rPr lang="fr-FR" dirty="0" smtClean="0">
                <a:solidFill>
                  <a:schemeClr val="bg1"/>
                </a:solidFill>
                <a:latin typeface="Agency FB" pitchFamily="34" charset="0"/>
              </a:rPr>
              <a:t>Tou</a:t>
            </a:r>
            <a:r>
              <a:rPr lang="fr-FR" dirty="0" smtClean="0">
                <a:solidFill>
                  <a:schemeClr val="bg1"/>
                </a:solidFill>
                <a:latin typeface="Agency FB" pitchFamily="34" charset="0"/>
              </a:rPr>
              <a:t>s</a:t>
            </a:r>
            <a:r>
              <a:rPr lang="fr-FR" dirty="0" smtClean="0">
                <a:solidFill>
                  <a:schemeClr val="bg1"/>
                </a:solidFill>
                <a:latin typeface="Agency FB" pitchFamily="34" charset="0"/>
              </a:rPr>
              <a:t> </a:t>
            </a:r>
            <a:r>
              <a:rPr lang="fr-FR" dirty="0" smtClean="0">
                <a:solidFill>
                  <a:schemeClr val="bg1"/>
                </a:solidFill>
                <a:latin typeface="Agency FB" pitchFamily="34" charset="0"/>
              </a:rPr>
              <a:t>deux vont monter un stratagème pour retourner chez eux.</a:t>
            </a:r>
          </a:p>
          <a:p>
            <a:pPr>
              <a:buFont typeface="Wingdings" pitchFamily="2" charset="2"/>
              <a:buChar char="v"/>
            </a:pPr>
            <a:r>
              <a:rPr lang="fr-FR" dirty="0" smtClean="0">
                <a:solidFill>
                  <a:schemeClr val="bg1"/>
                </a:solidFill>
                <a:latin typeface="Agency FB" pitchFamily="34" charset="0"/>
              </a:rPr>
              <a:t>Certains détails sont comme nous les connaissons, proches de la "réalité« . </a:t>
            </a:r>
          </a:p>
          <a:p>
            <a:pPr>
              <a:buFont typeface="Wingdings" pitchFamily="2" charset="2"/>
              <a:buChar char="v"/>
            </a:pPr>
            <a:r>
              <a:rPr lang="fr-FR" dirty="0" smtClean="0">
                <a:solidFill>
                  <a:schemeClr val="bg1"/>
                </a:solidFill>
                <a:latin typeface="Agency FB" pitchFamily="34" charset="0"/>
              </a:rPr>
              <a:t>« L'époux </a:t>
            </a:r>
            <a:r>
              <a:rPr lang="fr-FR" dirty="0" smtClean="0">
                <a:solidFill>
                  <a:schemeClr val="bg1"/>
                </a:solidFill>
                <a:latin typeface="Agency FB" pitchFamily="34" charset="0"/>
              </a:rPr>
              <a:t>promi</a:t>
            </a:r>
            <a:r>
              <a:rPr lang="fr-FR" dirty="0" smtClean="0">
                <a:solidFill>
                  <a:schemeClr val="bg1"/>
                </a:solidFill>
                <a:latin typeface="Agency FB" pitchFamily="34" charset="0"/>
              </a:rPr>
              <a:t>s</a:t>
            </a:r>
            <a:r>
              <a:rPr lang="fr-FR" dirty="0" smtClean="0">
                <a:solidFill>
                  <a:schemeClr val="bg1"/>
                </a:solidFill>
                <a:latin typeface="Agency FB" pitchFamily="34" charset="0"/>
              </a:rPr>
              <a:t> </a:t>
            </a:r>
            <a:r>
              <a:rPr lang="fr-FR" dirty="0" smtClean="0">
                <a:solidFill>
                  <a:schemeClr val="bg1"/>
                </a:solidFill>
                <a:latin typeface="Agency FB" pitchFamily="34" charset="0"/>
              </a:rPr>
              <a:t>qui t'a servi d'appât », ce n'était donc pas le fils de Pélée mais Hadès phrase prononcée par </a:t>
            </a:r>
            <a:r>
              <a:rPr lang="fr-FR" dirty="0" smtClean="0">
                <a:solidFill>
                  <a:schemeClr val="bg1"/>
                </a:solidFill>
                <a:latin typeface="Agency FB" pitchFamily="34" charset="0"/>
              </a:rPr>
              <a:t>Iphigénie. </a:t>
            </a:r>
            <a:r>
              <a:rPr lang="fr-FR" dirty="0" smtClean="0">
                <a:solidFill>
                  <a:schemeClr val="bg1"/>
                </a:solidFill>
                <a:latin typeface="Agency FB" pitchFamily="34" charset="0"/>
              </a:rPr>
              <a:t>On voit dans cette phrase qu'elle a compris et qu'elle </a:t>
            </a:r>
            <a:r>
              <a:rPr lang="fr-FR" dirty="0" smtClean="0">
                <a:solidFill>
                  <a:schemeClr val="bg1"/>
                </a:solidFill>
                <a:latin typeface="Agency FB" pitchFamily="34" charset="0"/>
              </a:rPr>
              <a:t>a</a:t>
            </a:r>
            <a:r>
              <a:rPr lang="fr-FR" dirty="0" smtClean="0">
                <a:solidFill>
                  <a:schemeClr val="bg1"/>
                </a:solidFill>
                <a:latin typeface="Agency FB" pitchFamily="34" charset="0"/>
              </a:rPr>
              <a:t> </a:t>
            </a:r>
            <a:r>
              <a:rPr lang="fr-FR" dirty="0" smtClean="0">
                <a:solidFill>
                  <a:schemeClr val="bg1"/>
                </a:solidFill>
                <a:latin typeface="Agency FB" pitchFamily="34" charset="0"/>
              </a:rPr>
              <a:t>une certaine haine contre son père.</a:t>
            </a:r>
          </a:p>
          <a:p>
            <a:pPr>
              <a:buNone/>
            </a:pPr>
            <a:endParaRPr lang="fr-FR" sz="1400"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500"/>
            <a:ext cx="8229600" cy="1143000"/>
          </a:xfrm>
        </p:spPr>
        <p:txBody>
          <a:bodyPr>
            <a:noAutofit/>
          </a:bodyPr>
          <a:lstStyle/>
          <a:p>
            <a:r>
              <a:rPr lang="fr-FR" sz="7200" u="sng" dirty="0" smtClean="0">
                <a:solidFill>
                  <a:schemeClr val="bg1"/>
                </a:solidFill>
                <a:latin typeface="Algerian" pitchFamily="82" charset="0"/>
              </a:rPr>
              <a:t>Le mythe du sacrifice selon plusieurs mythologies :</a:t>
            </a:r>
            <a:endParaRPr lang="fr-FR" sz="7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rmAutofit fontScale="90000"/>
          </a:bodyPr>
          <a:lstStyle/>
          <a:p>
            <a:r>
              <a:rPr lang="fr-FR" dirty="0" smtClean="0">
                <a:solidFill>
                  <a:schemeClr val="bg1"/>
                </a:solidFill>
              </a:rPr>
              <a:t/>
            </a:r>
            <a:br>
              <a:rPr lang="fr-FR" dirty="0" smtClean="0">
                <a:solidFill>
                  <a:schemeClr val="bg1"/>
                </a:solidFill>
              </a:rPr>
            </a:br>
            <a:endParaRPr lang="fr-FR" dirty="0">
              <a:solidFill>
                <a:schemeClr val="bg1"/>
              </a:solidFill>
            </a:endParaRPr>
          </a:p>
        </p:txBody>
      </p:sp>
      <p:sp>
        <p:nvSpPr>
          <p:cNvPr id="3" name="Espace réservé du contenu 2"/>
          <p:cNvSpPr>
            <a:spLocks noGrp="1"/>
          </p:cNvSpPr>
          <p:nvPr>
            <p:ph idx="1"/>
          </p:nvPr>
        </p:nvSpPr>
        <p:spPr>
          <a:xfrm>
            <a:off x="457200" y="692696"/>
            <a:ext cx="4330824" cy="5433467"/>
          </a:xfrm>
        </p:spPr>
        <p:txBody>
          <a:bodyPr>
            <a:normAutofit fontScale="92500" lnSpcReduction="10000"/>
          </a:bodyPr>
          <a:lstStyle/>
          <a:p>
            <a:pPr lvl="0">
              <a:buFont typeface="Wingdings" pitchFamily="2" charset="2"/>
              <a:buChar char="v"/>
            </a:pPr>
            <a:r>
              <a:rPr lang="fr-FR" sz="2600" dirty="0" smtClean="0">
                <a:solidFill>
                  <a:schemeClr val="bg1"/>
                </a:solidFill>
                <a:latin typeface="Agency FB" pitchFamily="34" charset="0"/>
              </a:rPr>
              <a:t>Dans l’Egypte antique, trois hommes étaient donnés en sacrifice à une déesse et ceci tous les trois jours. </a:t>
            </a:r>
            <a:endParaRPr lang="fr-FR" sz="2600" dirty="0" smtClean="0">
              <a:solidFill>
                <a:srgbClr val="FF0000"/>
              </a:solidFill>
              <a:latin typeface="Agency FB" pitchFamily="34" charset="0"/>
            </a:endParaRPr>
          </a:p>
          <a:p>
            <a:pPr lvl="0">
              <a:buFont typeface="Wingdings" pitchFamily="2" charset="2"/>
              <a:buChar char="v"/>
            </a:pPr>
            <a:r>
              <a:rPr lang="fr-FR" sz="2600" dirty="0" smtClean="0">
                <a:solidFill>
                  <a:schemeClr val="bg1"/>
                </a:solidFill>
                <a:latin typeface="Agency FB" pitchFamily="34" charset="0"/>
              </a:rPr>
              <a:t>Dans les rites de la Grèce antique, il y a beaucoup de références au sacrifice humain. Par exemple le roi de Messénie aurait offert à Zeus le sacrifice de 300 hommes</a:t>
            </a:r>
            <a:r>
              <a:rPr lang="fr-FR" sz="2600" dirty="0" smtClean="0">
                <a:solidFill>
                  <a:schemeClr val="bg1"/>
                </a:solidFill>
                <a:latin typeface="Agency FB" pitchFamily="34" charset="0"/>
              </a:rPr>
              <a:t>.</a:t>
            </a:r>
            <a:endParaRPr lang="fr-FR" sz="2600" dirty="0" smtClean="0">
              <a:solidFill>
                <a:srgbClr val="FF0000"/>
              </a:solidFill>
              <a:latin typeface="Agency FB" pitchFamily="34" charset="0"/>
            </a:endParaRPr>
          </a:p>
          <a:p>
            <a:pPr lvl="0">
              <a:buFont typeface="Wingdings" pitchFamily="2" charset="2"/>
              <a:buChar char="v"/>
            </a:pPr>
            <a:r>
              <a:rPr lang="fr-FR" sz="2600" dirty="0" smtClean="0">
                <a:solidFill>
                  <a:schemeClr val="bg1"/>
                </a:solidFill>
                <a:latin typeface="Agency FB" pitchFamily="34" charset="0"/>
              </a:rPr>
              <a:t>Dans la Rome antique, Auguste aurait fait sacrifier 300 hommes sur l’autel de Jules César. </a:t>
            </a:r>
            <a:endParaRPr lang="fr-FR" sz="2600" dirty="0" smtClean="0">
              <a:solidFill>
                <a:srgbClr val="FF0000"/>
              </a:solidFill>
              <a:latin typeface="Agency FB" pitchFamily="34" charset="0"/>
            </a:endParaRPr>
          </a:p>
          <a:p>
            <a:pPr lvl="0"/>
            <a:endParaRPr lang="fr-FR" sz="2600" dirty="0" smtClean="0">
              <a:solidFill>
                <a:schemeClr val="bg1"/>
              </a:solidFill>
              <a:latin typeface="Agency FB" pitchFamily="34" charset="0"/>
            </a:endParaRPr>
          </a:p>
          <a:p>
            <a:pPr>
              <a:buNone/>
            </a:pPr>
            <a:r>
              <a:rPr lang="fr-FR" sz="2800" b="1" u="sng" dirty="0" smtClean="0">
                <a:solidFill>
                  <a:schemeClr val="bg1"/>
                </a:solidFill>
                <a:latin typeface="Agency FB" pitchFamily="34" charset="0"/>
              </a:rPr>
              <a:t>Remarque :</a:t>
            </a:r>
            <a:r>
              <a:rPr lang="fr-FR" sz="2800" b="1" dirty="0" smtClean="0">
                <a:solidFill>
                  <a:schemeClr val="bg1"/>
                </a:solidFill>
                <a:latin typeface="Agency FB" pitchFamily="34" charset="0"/>
              </a:rPr>
              <a:t> </a:t>
            </a:r>
            <a:r>
              <a:rPr lang="fr-FR" sz="2800" dirty="0" smtClean="0">
                <a:solidFill>
                  <a:schemeClr val="bg1"/>
                </a:solidFill>
                <a:latin typeface="Agency FB" pitchFamily="34" charset="0"/>
              </a:rPr>
              <a:t>Les Étrusques pratiquaient aussi le sacrifice humain.</a:t>
            </a:r>
          </a:p>
          <a:p>
            <a:endParaRPr lang="fr-FR" dirty="0"/>
          </a:p>
        </p:txBody>
      </p:sp>
      <p:pic>
        <p:nvPicPr>
          <p:cNvPr id="4" name="Image 3" descr="http://t1.gstatic.com/images?q=tbn:ANd9GcS3MfTjhsCTt6Tuki4rEupNzUyiUlBj6L-GDDYWZwy1estumkBi">
            <a:hlinkClick r:id="rId2"/>
          </p:cNvPr>
          <p:cNvPicPr/>
          <p:nvPr/>
        </p:nvPicPr>
        <p:blipFill>
          <a:blip r:embed="rId3" cstate="print"/>
          <a:srcRect/>
          <a:stretch>
            <a:fillRect/>
          </a:stretch>
        </p:blipFill>
        <p:spPr bwMode="auto">
          <a:xfrm>
            <a:off x="5436096" y="1988840"/>
            <a:ext cx="3097460" cy="2880320"/>
          </a:xfrm>
          <a:prstGeom prst="rect">
            <a:avLst/>
          </a:prstGeom>
          <a:solidFill>
            <a:srgbClr val="FFFFFF">
              <a:shade val="85000"/>
            </a:srgbClr>
          </a:solidFill>
          <a:ln w="88900" cap="sq">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500"/>
            <a:ext cx="8229600" cy="1143000"/>
          </a:xfrm>
        </p:spPr>
        <p:txBody>
          <a:bodyPr>
            <a:noAutofit/>
          </a:bodyPr>
          <a:lstStyle/>
          <a:p>
            <a:r>
              <a:rPr lang="fr-FR" sz="6600" u="sng" dirty="0" smtClean="0">
                <a:solidFill>
                  <a:schemeClr val="bg1"/>
                </a:solidFill>
                <a:latin typeface="Algerian" pitchFamily="82" charset="0"/>
              </a:rPr>
              <a:t>Le rite de sacrifice est présent aussi dans de nombreuses religions :</a:t>
            </a:r>
            <a:endParaRPr lang="fr-FR" sz="6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latribunedelart.com/IMG/jpg/Monsiau_Iphigenie.jpg"/>
          <p:cNvPicPr>
            <a:picLocks noChangeAspect="1" noChangeArrowheads="1"/>
          </p:cNvPicPr>
          <p:nvPr/>
        </p:nvPicPr>
        <p:blipFill>
          <a:blip r:embed="rId2" cstate="print"/>
          <a:srcRect/>
          <a:stretch>
            <a:fillRect/>
          </a:stretch>
        </p:blipFill>
        <p:spPr bwMode="auto">
          <a:xfrm>
            <a:off x="323528" y="1484784"/>
            <a:ext cx="3248152" cy="3351958"/>
          </a:xfrm>
          <a:prstGeom prst="rect">
            <a:avLst/>
          </a:prstGeom>
          <a:solidFill>
            <a:srgbClr val="FFFFFF">
              <a:shade val="85000"/>
            </a:srgbClr>
          </a:solidFill>
          <a:ln w="88900" cap="sq">
            <a:noFill/>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3" name="Espace réservé du contenu 2"/>
          <p:cNvSpPr>
            <a:spLocks noGrp="1"/>
          </p:cNvSpPr>
          <p:nvPr>
            <p:ph idx="1"/>
          </p:nvPr>
        </p:nvSpPr>
        <p:spPr>
          <a:xfrm>
            <a:off x="3491880" y="476672"/>
            <a:ext cx="5338936" cy="5832648"/>
          </a:xfrm>
        </p:spPr>
        <p:txBody>
          <a:bodyPr>
            <a:noAutofit/>
          </a:bodyPr>
          <a:lstStyle/>
          <a:p>
            <a:pPr lvl="0" algn="ctr">
              <a:buFont typeface="Wingdings" pitchFamily="2" charset="2"/>
              <a:buChar char="v"/>
            </a:pPr>
            <a:r>
              <a:rPr lang="fr-FR" sz="2400" dirty="0" smtClean="0">
                <a:solidFill>
                  <a:schemeClr val="bg1"/>
                </a:solidFill>
                <a:latin typeface="Agency FB" pitchFamily="34" charset="0"/>
              </a:rPr>
              <a:t>Dans les religions monothéistes les sacrifices humains ont une importance centrale sur le plan symbolique mais sont interdits dans la Bible. Le récit de substitution du fils d’Abraham par un bélier lors du sacrifice demandé par Dieu à Abraham (symbole de l’abandon des sacrifices humains au profit des sacrifices d’animaux). Pour les chrétiens, le sacrifice d'Isaac préfigure celui du Christ.</a:t>
            </a:r>
          </a:p>
          <a:p>
            <a:pPr lvl="0" algn="ctr">
              <a:buFont typeface="Wingdings" pitchFamily="2" charset="2"/>
              <a:buChar char="v"/>
            </a:pPr>
            <a:r>
              <a:rPr lang="fr-FR" sz="2400" dirty="0" smtClean="0">
                <a:solidFill>
                  <a:schemeClr val="bg1"/>
                </a:solidFill>
                <a:latin typeface="Agency FB" pitchFamily="34" charset="0"/>
              </a:rPr>
              <a:t>On retrouve aussi ce sacrifice dans le Coran. Religion de l’Islam. </a:t>
            </a:r>
          </a:p>
          <a:p>
            <a:pPr algn="ctr"/>
            <a:endParaRPr lang="fr-FR" sz="2400" dirty="0" smtClean="0">
              <a:solidFill>
                <a:schemeClr val="bg1"/>
              </a:solidFill>
              <a:latin typeface="Agency FB" pitchFamily="34" charset="0"/>
            </a:endParaRPr>
          </a:p>
          <a:p>
            <a:pPr algn="ctr">
              <a:buNone/>
            </a:pPr>
            <a:r>
              <a:rPr lang="fr-FR" sz="2400" dirty="0" smtClean="0">
                <a:solidFill>
                  <a:schemeClr val="bg1"/>
                </a:solidFill>
                <a:latin typeface="Agency FB" pitchFamily="34" charset="0"/>
              </a:rPr>
              <a:t>      On trouve de nombreuses ressemblances d’une culture à une autre avec la personne à sacrifier qui est remplacé par un animal (une chèvre ou un bélier dans le sacrifice d’Isaac).</a:t>
            </a:r>
          </a:p>
          <a:p>
            <a:endParaRPr lang="fr-FR" sz="2000" dirty="0">
              <a:latin typeface="Agency FB"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450</Words>
  <Application>Microsoft Office PowerPoint</Application>
  <PresentationFormat>Affichage à l'écran (4:3)</PresentationFormat>
  <Paragraphs>39</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Le mythe d’Iphigénie</vt:lpstr>
      <vt:lpstr>Diapositive 2</vt:lpstr>
      <vt:lpstr>Diapositive 3</vt:lpstr>
      <vt:lpstr>ADAPTATION DU MYTHE </vt:lpstr>
      <vt:lpstr>Iphigénie en Tauride (Euripide)</vt:lpstr>
      <vt:lpstr>Le mythe du sacrifice selon plusieurs mythologies :</vt:lpstr>
      <vt:lpstr> </vt:lpstr>
      <vt:lpstr>Le rite de sacrifice est présent aussi dans de nombreuses religions :</vt:lpstr>
      <vt:lpstr>Diapositive 9</vt:lpstr>
      <vt:lpstr>Diapositive 10</vt:lpstr>
      <vt:lpstr>Diapositive 11</vt:lpstr>
      <vt:lpstr>Diapositive 12</vt:lpstr>
      <vt:lpstr>Diapositive 13</vt:lpstr>
    </vt:vector>
  </TitlesOfParts>
  <Company>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 H</dc:creator>
  <cp:lastModifiedBy>Proprietaire</cp:lastModifiedBy>
  <cp:revision>35</cp:revision>
  <dcterms:created xsi:type="dcterms:W3CDTF">2014-01-20T13:26:40Z</dcterms:created>
  <dcterms:modified xsi:type="dcterms:W3CDTF">2014-03-10T08:15:04Z</dcterms:modified>
</cp:coreProperties>
</file>