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C0A"/>
    <a:srgbClr val="49A6C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5CBA4-B4B7-4E53-A452-7485D6AD823A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FC2F-333F-4B26-804D-D76ABE43B0A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dirty="0" smtClean="0">
                <a:solidFill>
                  <a:srgbClr val="FF0000"/>
                </a:solidFill>
              </a:rPr>
              <a:t>Attention</a:t>
            </a:r>
            <a:r>
              <a:rPr lang="fr-FR" sz="1200" b="1" baseline="0" dirty="0" smtClean="0">
                <a:solidFill>
                  <a:srgbClr val="FF0000"/>
                </a:solidFill>
              </a:rPr>
              <a:t> il faut cliquer pour passer à la diapositive suivante tout au long du diaporama !!!!!</a:t>
            </a:r>
            <a:endParaRPr lang="fr-FR" sz="1200" b="1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FC2F-333F-4B26-804D-D76ABE43B0AF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600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FC2F-333F-4B26-804D-D76ABE43B0AF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FC2F-333F-4B26-804D-D76ABE43B0AF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102AB-E2E8-4C1B-AA44-1967FE5FAB88}" type="datetimeFigureOut">
              <a:rPr lang="fr-FR" smtClean="0"/>
              <a:pPr/>
              <a:t>18/11/2013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CB03C-16B1-43F2-A1C8-130D59EB520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ameo_Messalina_Cdm_Paris_Chab228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commons.wikimedia.org/wiki/File:Messalina_by_Eug&#232;ne_Cyrille_Brune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31640" y="2924944"/>
            <a:ext cx="691276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solidFill>
                  <a:srgbClr val="C00000"/>
                </a:solidFill>
              </a:rPr>
              <a:t>ATTENTION IL FAUT CLIQUER POUR PASSER A LA DIAPOSITIVE SUIVANTE TOUT A LONG DU DIAPORAMA !!!</a:t>
            </a:r>
          </a:p>
          <a:p>
            <a:r>
              <a:rPr lang="fr-FR" sz="4000" dirty="0" smtClean="0">
                <a:solidFill>
                  <a:srgbClr val="C00000"/>
                </a:solidFill>
              </a:rPr>
              <a:t>Correction du latin en vert !</a:t>
            </a:r>
            <a:endParaRPr lang="fr-FR" sz="4000" dirty="0">
              <a:solidFill>
                <a:srgbClr val="C00000"/>
              </a:solidFill>
            </a:endParaRPr>
          </a:p>
        </p:txBody>
      </p:sp>
      <p:pic>
        <p:nvPicPr>
          <p:cNvPr id="13314" name="Picture 2" descr="http://www.jostgroup.com/files/4597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04664"/>
            <a:ext cx="2123728" cy="2123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31640" y="1412776"/>
            <a:ext cx="68407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u="sng" dirty="0" smtClean="0">
                <a:solidFill>
                  <a:srgbClr val="C00000"/>
                </a:solidFill>
              </a:rPr>
              <a:t>Travail réalisé par :</a:t>
            </a:r>
          </a:p>
          <a:p>
            <a:pPr algn="ctr"/>
            <a:endParaRPr lang="fr-FR" sz="4400" u="sng" dirty="0" smtClean="0"/>
          </a:p>
          <a:p>
            <a:pPr>
              <a:buFontTx/>
              <a:buChar char="-"/>
            </a:pPr>
            <a:r>
              <a:rPr lang="fr-FR" sz="4400" dirty="0" smtClean="0">
                <a:solidFill>
                  <a:srgbClr val="FFC000"/>
                </a:solidFill>
              </a:rPr>
              <a:t> CAM Mathilde 2°7</a:t>
            </a:r>
            <a:endParaRPr lang="fr-FR" sz="4400" dirty="0">
              <a:solidFill>
                <a:srgbClr val="FFC000"/>
              </a:solidFill>
            </a:endParaRPr>
          </a:p>
          <a:p>
            <a:pPr>
              <a:buFontTx/>
              <a:buChar char="-"/>
            </a:pPr>
            <a:r>
              <a:rPr lang="fr-FR" sz="4400" dirty="0" smtClean="0">
                <a:solidFill>
                  <a:srgbClr val="FFC000"/>
                </a:solidFill>
              </a:rPr>
              <a:t> BOURJAILLAT Baptiste 2°3</a:t>
            </a:r>
          </a:p>
          <a:p>
            <a:r>
              <a:rPr lang="fr-FR" sz="4400" dirty="0" smtClean="0">
                <a:solidFill>
                  <a:srgbClr val="FFC000"/>
                </a:solidFill>
              </a:rPr>
              <a:t>- DEROUDILHE Pierre 2°8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7380312" y="6525344"/>
            <a:ext cx="144016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Respect des consignes  5 / 5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Respect de la langue latine  3.5 / 5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Justesse et pertinence des informations  5 / 5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Créativité, originalité  5 / 5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18.5/20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83568" y="1196752"/>
            <a:ext cx="792088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u="sng" dirty="0" smtClean="0">
                <a:solidFill>
                  <a:srgbClr val="002060"/>
                </a:solidFill>
              </a:rPr>
              <a:t>Bienvenue sur le site de rencontre : </a:t>
            </a:r>
          </a:p>
          <a:p>
            <a:pPr algn="ctr"/>
            <a:r>
              <a:rPr lang="fr-FR" sz="6600" dirty="0" smtClean="0">
                <a:solidFill>
                  <a:srgbClr val="FFC000"/>
                </a:solidFill>
              </a:rPr>
              <a:t>ROMAMOR</a:t>
            </a:r>
          </a:p>
          <a:p>
            <a:pPr algn="ctr"/>
            <a:endParaRPr lang="fr-FR" sz="4000" dirty="0">
              <a:solidFill>
                <a:srgbClr val="FFC000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7236296" y="6525344"/>
            <a:ext cx="1584176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683568" y="3356992"/>
            <a:ext cx="8064896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u="sng" dirty="0" err="1" smtClean="0">
                <a:solidFill>
                  <a:srgbClr val="002060"/>
                </a:solidFill>
              </a:rPr>
              <a:t>Adventitium</a:t>
            </a:r>
            <a:r>
              <a:rPr lang="fr-FR" sz="4000" u="sng" dirty="0" smtClean="0">
                <a:solidFill>
                  <a:srgbClr val="002060"/>
                </a:solidFill>
              </a:rPr>
              <a:t> </a:t>
            </a:r>
            <a:r>
              <a:rPr lang="fr-FR" sz="4000" u="sng" dirty="0" err="1" smtClean="0">
                <a:solidFill>
                  <a:srgbClr val="002060"/>
                </a:solidFill>
              </a:rPr>
              <a:t>b</a:t>
            </a:r>
            <a:r>
              <a:rPr lang="fr-FR" sz="4000" u="sng" dirty="0" err="1" smtClean="0">
                <a:solidFill>
                  <a:srgbClr val="002060"/>
                </a:solidFill>
              </a:rPr>
              <a:t>onum</a:t>
            </a:r>
            <a:r>
              <a:rPr lang="fr-FR" sz="4000" u="sng" dirty="0" smtClean="0">
                <a:solidFill>
                  <a:srgbClr val="002060"/>
                </a:solidFill>
              </a:rPr>
              <a:t> </a:t>
            </a:r>
            <a:r>
              <a:rPr lang="fr-FR" sz="4000" u="sng" dirty="0" smtClean="0">
                <a:solidFill>
                  <a:srgbClr val="002060"/>
                </a:solidFill>
              </a:rPr>
              <a:t>in situ </a:t>
            </a:r>
            <a:r>
              <a:rPr lang="fr-FR" sz="4000" u="sng" dirty="0" err="1" smtClean="0">
                <a:solidFill>
                  <a:srgbClr val="002060"/>
                </a:solidFill>
              </a:rPr>
              <a:t>occurs</a:t>
            </a:r>
            <a:r>
              <a:rPr lang="fr-FR" sz="4000" u="sng" dirty="0" err="1" smtClean="0">
                <a:solidFill>
                  <a:srgbClr val="002060"/>
                </a:solidFill>
              </a:rPr>
              <a:t>uum</a:t>
            </a:r>
            <a:r>
              <a:rPr lang="fr-FR" sz="4000" u="sng" dirty="0" smtClean="0">
                <a:solidFill>
                  <a:srgbClr val="002060"/>
                </a:solidFill>
              </a:rPr>
              <a:t> </a:t>
            </a:r>
            <a:r>
              <a:rPr lang="fr-FR" sz="4000" u="sng" dirty="0" smtClean="0">
                <a:solidFill>
                  <a:srgbClr val="002060"/>
                </a:solidFill>
              </a:rPr>
              <a:t>: </a:t>
            </a:r>
            <a:r>
              <a:rPr lang="fr-FR" sz="6600" dirty="0" smtClean="0">
                <a:solidFill>
                  <a:srgbClr val="FFC000"/>
                </a:solidFill>
              </a:rPr>
              <a:t>ROMAMOR</a:t>
            </a:r>
            <a:endParaRPr lang="fr-FR" sz="6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sndAc>
      <p:stSnd>
        <p:snd r:embed="rId3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99592" y="404665"/>
            <a:ext cx="244827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u="sng" dirty="0" smtClean="0">
                <a:solidFill>
                  <a:srgbClr val="002060"/>
                </a:solidFill>
              </a:rPr>
              <a:t>Femmes :</a:t>
            </a:r>
          </a:p>
          <a:p>
            <a:r>
              <a:rPr lang="fr-FR" sz="3600" u="sng" dirty="0" err="1" smtClean="0">
                <a:solidFill>
                  <a:srgbClr val="FFC000"/>
                </a:solidFill>
              </a:rPr>
              <a:t>Feminae</a:t>
            </a:r>
            <a:r>
              <a:rPr lang="fr-FR" sz="3600" u="sng" dirty="0" smtClean="0">
                <a:solidFill>
                  <a:srgbClr val="FFC000"/>
                </a:solidFill>
              </a:rPr>
              <a:t> :</a:t>
            </a:r>
          </a:p>
          <a:p>
            <a:endParaRPr lang="fr-FR" sz="2400" u="sng" dirty="0">
              <a:solidFill>
                <a:srgbClr val="FFC000"/>
              </a:solidFill>
            </a:endParaRPr>
          </a:p>
          <a:p>
            <a:r>
              <a:rPr lang="fr-FR" sz="2800" dirty="0" err="1" smtClean="0">
                <a:solidFill>
                  <a:srgbClr val="C00000"/>
                </a:solidFill>
              </a:rPr>
              <a:t>Tarpéia</a:t>
            </a:r>
            <a:endParaRPr lang="fr-FR" sz="2800" dirty="0" smtClean="0">
              <a:solidFill>
                <a:srgbClr val="C00000"/>
              </a:solidFill>
            </a:endParaRPr>
          </a:p>
          <a:p>
            <a:r>
              <a:rPr lang="fr-FR" sz="2800" dirty="0" smtClean="0">
                <a:solidFill>
                  <a:srgbClr val="C00000"/>
                </a:solidFill>
              </a:rPr>
              <a:t>Lucretia</a:t>
            </a:r>
          </a:p>
          <a:p>
            <a:r>
              <a:rPr lang="fr-FR" sz="2800" dirty="0" smtClean="0">
                <a:solidFill>
                  <a:srgbClr val="C00000"/>
                </a:solidFill>
              </a:rPr>
              <a:t>Rhéa Silvia</a:t>
            </a:r>
          </a:p>
          <a:p>
            <a:r>
              <a:rPr lang="fr-FR" sz="2800" dirty="0" err="1" smtClean="0">
                <a:solidFill>
                  <a:srgbClr val="C00000"/>
                </a:solidFill>
              </a:rPr>
              <a:t>Clelia</a:t>
            </a:r>
            <a:endParaRPr lang="fr-FR" sz="2800" dirty="0" smtClean="0">
              <a:solidFill>
                <a:srgbClr val="C00000"/>
              </a:solidFill>
            </a:endParaRPr>
          </a:p>
          <a:p>
            <a:r>
              <a:rPr lang="fr-FR" sz="2800" dirty="0" smtClean="0">
                <a:solidFill>
                  <a:srgbClr val="C00000"/>
                </a:solidFill>
              </a:rPr>
              <a:t>Camilla</a:t>
            </a:r>
          </a:p>
          <a:p>
            <a:r>
              <a:rPr lang="fr-FR" sz="2800" dirty="0" err="1" smtClean="0">
                <a:solidFill>
                  <a:srgbClr val="C00000"/>
                </a:solidFill>
              </a:rPr>
              <a:t>Messalina</a:t>
            </a:r>
            <a:endParaRPr lang="fr-FR" sz="2800" dirty="0" smtClean="0">
              <a:solidFill>
                <a:srgbClr val="C00000"/>
              </a:solidFill>
            </a:endParaRPr>
          </a:p>
          <a:p>
            <a:r>
              <a:rPr lang="fr-FR" sz="2800" dirty="0" err="1" smtClean="0">
                <a:solidFill>
                  <a:srgbClr val="C00000"/>
                </a:solidFill>
              </a:rPr>
              <a:t>Agrippina</a:t>
            </a:r>
            <a:endParaRPr lang="fr-FR" sz="2800" dirty="0" smtClean="0">
              <a:solidFill>
                <a:srgbClr val="C00000"/>
              </a:solidFill>
            </a:endParaRPr>
          </a:p>
          <a:p>
            <a:r>
              <a:rPr lang="fr-FR" sz="2800" dirty="0" smtClean="0">
                <a:solidFill>
                  <a:srgbClr val="C00000"/>
                </a:solidFill>
              </a:rPr>
              <a:t>Livia</a:t>
            </a:r>
          </a:p>
          <a:p>
            <a:r>
              <a:rPr lang="fr-FR" sz="2800" dirty="0" err="1" smtClean="0">
                <a:solidFill>
                  <a:srgbClr val="C00000"/>
                </a:solidFill>
              </a:rPr>
              <a:t>Blandina</a:t>
            </a:r>
            <a:endParaRPr lang="fr-FR" sz="2800" dirty="0" smtClean="0">
              <a:solidFill>
                <a:srgbClr val="C00000"/>
              </a:solidFill>
            </a:endParaRPr>
          </a:p>
          <a:p>
            <a:endParaRPr lang="fr-FR" sz="3600" dirty="0">
              <a:solidFill>
                <a:srgbClr val="FFC000"/>
              </a:solidFill>
            </a:endParaRPr>
          </a:p>
          <a:p>
            <a:endParaRPr lang="fr-FR" sz="3600" dirty="0">
              <a:solidFill>
                <a:srgbClr val="FFC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04048" y="2132856"/>
            <a:ext cx="259228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u="sng" dirty="0" smtClean="0">
                <a:solidFill>
                  <a:srgbClr val="002060"/>
                </a:solidFill>
              </a:rPr>
              <a:t>Demande :</a:t>
            </a:r>
          </a:p>
          <a:p>
            <a:r>
              <a:rPr lang="fr-FR" sz="3600" u="sng" dirty="0" err="1" smtClean="0">
                <a:solidFill>
                  <a:srgbClr val="FFC000"/>
                </a:solidFill>
              </a:rPr>
              <a:t>Postulatio</a:t>
            </a:r>
            <a:r>
              <a:rPr lang="fr-FR" sz="3600" u="sng" dirty="0" smtClean="0">
                <a:solidFill>
                  <a:srgbClr val="FFC000"/>
                </a:solidFill>
              </a:rPr>
              <a:t>:</a:t>
            </a:r>
            <a:endParaRPr lang="fr-FR" sz="2400" u="sng" dirty="0" smtClean="0">
              <a:solidFill>
                <a:srgbClr val="FFC000"/>
              </a:solidFill>
            </a:endParaRPr>
          </a:p>
          <a:p>
            <a:endParaRPr lang="fr-FR" sz="2400" u="sng" dirty="0">
              <a:solidFill>
                <a:srgbClr val="FFC000"/>
              </a:solidFill>
            </a:endParaRPr>
          </a:p>
          <a:p>
            <a:r>
              <a:rPr lang="fr-FR" sz="2800" u="sng" dirty="0" err="1" smtClean="0">
                <a:solidFill>
                  <a:srgbClr val="C00000"/>
                </a:solidFill>
              </a:rPr>
              <a:t>Messalina</a:t>
            </a:r>
            <a:endParaRPr lang="fr-FR" sz="2800" u="sng" dirty="0" smtClean="0">
              <a:solidFill>
                <a:srgbClr val="C00000"/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7524328" y="6309320"/>
            <a:ext cx="1296144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3896949-jeu-de-main-et-fleche-curseurs-de-souris[1]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108" t="51334" r="69839" b="10445"/>
          <a:stretch>
            <a:fillRect/>
          </a:stretch>
        </p:blipFill>
        <p:spPr bwMode="auto">
          <a:xfrm rot="19516217">
            <a:off x="2530856" y="4120070"/>
            <a:ext cx="312217" cy="5157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27584" y="5589240"/>
            <a:ext cx="2880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Portrait de Messaline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Effigies </a:t>
            </a:r>
            <a:r>
              <a:rPr kumimoji="0" lang="fr-FR" sz="24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Messalinae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139952" y="2132856"/>
            <a:ext cx="388843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32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PRENOM : Messaline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3200" b="0" i="0" u="sng" strike="noStrike" cap="none" normalizeH="0" baseline="0" dirty="0" smtClean="0">
                <a:ln>
                  <a:noFill/>
                </a:ln>
                <a:solidFill>
                  <a:srgbClr val="FF9933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NOMEN :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fr-FR" sz="32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Messalina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  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                                                             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32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NOM :Valérie </a:t>
            </a:r>
            <a:r>
              <a:rPr kumimoji="0" lang="fr-FR" sz="3200" b="0" i="0" u="sng" strike="noStrike" cap="none" normalizeH="0" baseline="0" dirty="0" smtClean="0">
                <a:ln>
                  <a:noFill/>
                </a:ln>
                <a:solidFill>
                  <a:srgbClr val="FF9933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PRAENOMEN :</a:t>
            </a:r>
            <a:r>
              <a:rPr kumimoji="0" lang="fr-FR" sz="32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Valeria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3200" b="0" i="0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AGE : 20 ans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sz="3200" b="0" i="0" u="sng" strike="noStrike" cap="none" normalizeH="0" baseline="0" dirty="0" smtClean="0">
                <a:ln>
                  <a:noFill/>
                </a:ln>
                <a:solidFill>
                  <a:srgbClr val="FF9933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AETAS :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XX</a:t>
            </a: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endParaRPr lang="fr-FR" dirty="0"/>
          </a:p>
        </p:txBody>
      </p:sp>
      <p:pic>
        <p:nvPicPr>
          <p:cNvPr id="10" name="rg_hi" descr="https://encrypted-tbn3.gstatic.com/images?q=tbn:ANd9GcRv8CcxLrm3AmNTAzceZsbhZCVYMEEGEMoeXdBo9X2sMitcYtj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060848"/>
            <a:ext cx="280831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3275856" y="260648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u="sng" dirty="0" smtClean="0">
                <a:solidFill>
                  <a:srgbClr val="002060"/>
                </a:solidFill>
              </a:rPr>
              <a:t>MESSALINE</a:t>
            </a:r>
          </a:p>
          <a:p>
            <a:r>
              <a:rPr lang="fr-FR" sz="4800" u="sng" dirty="0" smtClean="0">
                <a:solidFill>
                  <a:srgbClr val="FFC000"/>
                </a:solidFill>
              </a:rPr>
              <a:t>MESSALINA</a:t>
            </a:r>
            <a:endParaRPr lang="fr-FR" sz="4800" u="sng" dirty="0">
              <a:solidFill>
                <a:srgbClr val="FFC000"/>
              </a:solidFill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7380312" y="6381328"/>
            <a:ext cx="144016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3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3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387" name="Picture 3" descr="http://img.maxisciences.com/myst%E8re/mystere_8225_w2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0"/>
            <a:ext cx="6101424" cy="6858000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1619672" y="2060848"/>
            <a:ext cx="62646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66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QUI</a:t>
            </a:r>
            <a:r>
              <a:rPr kumimoji="0" lang="fr-FR" sz="6600" b="0" i="0" u="sng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SUIS-JE ???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6600" b="0" i="0" u="sng" strike="noStrike" cap="none" normalizeH="0" baseline="0" dirty="0" smtClean="0">
                <a:ln>
                  <a:noFill/>
                </a:ln>
                <a:solidFill>
                  <a:srgbClr val="FF9933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QUAE SUM ?</a:t>
            </a:r>
            <a:r>
              <a:rPr lang="fr-FR" sz="6600" u="sng" dirty="0" smtClean="0">
                <a:solidFill>
                  <a:srgbClr val="FF9933"/>
                </a:solidFill>
                <a:latin typeface="Calibri" pitchFamily="34" charset="0"/>
                <a:ea typeface="Batang" pitchFamily="18" charset="-127"/>
                <a:cs typeface="Times New Roman" pitchFamily="18" charset="0"/>
              </a:rPr>
              <a:t>??</a:t>
            </a: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7740352" y="6525344"/>
            <a:ext cx="1224136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6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87624" y="260648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3600" b="0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QUI</a:t>
            </a:r>
            <a:r>
              <a:rPr kumimoji="0" lang="fr-FR" sz="3600" b="0" i="0" u="sng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 SUIS-JE ???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3600" b="0" i="0" u="sng" strike="noStrike" cap="none" normalizeH="0" baseline="0" dirty="0" smtClean="0">
                <a:ln>
                  <a:noFill/>
                </a:ln>
                <a:solidFill>
                  <a:srgbClr val="FF9933"/>
                </a:solidFill>
                <a:effectLst/>
                <a:latin typeface="Calibri" pitchFamily="34" charset="0"/>
                <a:ea typeface="Batang" pitchFamily="18" charset="-127"/>
                <a:cs typeface="Times New Roman" pitchFamily="18" charset="0"/>
              </a:rPr>
              <a:t>QUAE SUM ?</a:t>
            </a:r>
            <a:r>
              <a:rPr lang="fr-FR" sz="3600" u="sng" dirty="0" smtClean="0">
                <a:solidFill>
                  <a:srgbClr val="FF9933"/>
                </a:solidFill>
                <a:latin typeface="Calibri" pitchFamily="34" charset="0"/>
                <a:ea typeface="Batang" pitchFamily="18" charset="-127"/>
                <a:cs typeface="Times New Roman" pitchFamily="18" charset="0"/>
              </a:rPr>
              <a:t>??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5536" y="1844825"/>
            <a:ext cx="432048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- Mon </a:t>
            </a:r>
            <a:r>
              <a:rPr lang="fr-FR" dirty="0">
                <a:solidFill>
                  <a:srgbClr val="002060"/>
                </a:solidFill>
              </a:rPr>
              <a:t>nom est Messaline </a:t>
            </a:r>
            <a:r>
              <a:rPr lang="fr-FR" dirty="0" err="1">
                <a:solidFill>
                  <a:srgbClr val="002060"/>
                </a:solidFill>
              </a:rPr>
              <a:t>Valeria</a:t>
            </a:r>
            <a:r>
              <a:rPr lang="fr-FR" dirty="0">
                <a:solidFill>
                  <a:srgbClr val="002060"/>
                </a:solidFill>
              </a:rPr>
              <a:t>.</a:t>
            </a:r>
          </a:p>
          <a:p>
            <a:r>
              <a:rPr lang="fr-FR" dirty="0" err="1">
                <a:solidFill>
                  <a:srgbClr val="C00000"/>
                </a:solidFill>
              </a:rPr>
              <a:t>Mihi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nomen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Messalina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Valeria</a:t>
            </a:r>
            <a:r>
              <a:rPr lang="fr-FR" dirty="0">
                <a:solidFill>
                  <a:srgbClr val="C00000"/>
                </a:solidFill>
              </a:rPr>
              <a:t> est.</a:t>
            </a:r>
          </a:p>
          <a:p>
            <a:r>
              <a:rPr lang="fr-FR" dirty="0"/>
              <a:t> 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- J’ai </a:t>
            </a:r>
            <a:r>
              <a:rPr lang="fr-FR" dirty="0">
                <a:solidFill>
                  <a:srgbClr val="002060"/>
                </a:solidFill>
              </a:rPr>
              <a:t>20 ans.</a:t>
            </a:r>
          </a:p>
          <a:p>
            <a:r>
              <a:rPr lang="fr-FR" dirty="0">
                <a:solidFill>
                  <a:srgbClr val="C00000"/>
                </a:solidFill>
              </a:rPr>
              <a:t>XX </a:t>
            </a:r>
            <a:r>
              <a:rPr lang="fr-FR" dirty="0" err="1" smtClean="0">
                <a:solidFill>
                  <a:srgbClr val="C00000"/>
                </a:solidFill>
              </a:rPr>
              <a:t>ann</a:t>
            </a:r>
            <a:r>
              <a:rPr lang="fr-FR" dirty="0" err="1" smtClean="0">
                <a:solidFill>
                  <a:srgbClr val="C00000"/>
                </a:solidFill>
              </a:rPr>
              <a:t>os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habeo</a:t>
            </a:r>
            <a:r>
              <a:rPr lang="fr-FR" dirty="0">
                <a:solidFill>
                  <a:srgbClr val="C00000"/>
                </a:solidFill>
              </a:rPr>
              <a:t>.</a:t>
            </a:r>
          </a:p>
          <a:p>
            <a:r>
              <a:rPr lang="fr-FR" dirty="0"/>
              <a:t> 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- Je </a:t>
            </a:r>
            <a:r>
              <a:rPr lang="fr-FR" dirty="0">
                <a:solidFill>
                  <a:srgbClr val="002060"/>
                </a:solidFill>
              </a:rPr>
              <a:t>suis la fille de </a:t>
            </a:r>
            <a:r>
              <a:rPr lang="fr-FR" dirty="0" err="1">
                <a:solidFill>
                  <a:srgbClr val="002060"/>
                </a:solidFill>
              </a:rPr>
              <a:t>Barbatus</a:t>
            </a:r>
            <a:r>
              <a:rPr lang="fr-FR" dirty="0">
                <a:solidFill>
                  <a:srgbClr val="002060"/>
                </a:solidFill>
              </a:rPr>
              <a:t> Messala et de </a:t>
            </a:r>
            <a:r>
              <a:rPr lang="fr-FR" dirty="0" err="1">
                <a:solidFill>
                  <a:srgbClr val="002060"/>
                </a:solidFill>
              </a:rPr>
              <a:t>Domitia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Lepida</a:t>
            </a:r>
            <a:r>
              <a:rPr lang="fr-FR" dirty="0">
                <a:solidFill>
                  <a:srgbClr val="002060"/>
                </a:solidFill>
              </a:rPr>
              <a:t>.</a:t>
            </a:r>
          </a:p>
          <a:p>
            <a:r>
              <a:rPr lang="fr-FR" dirty="0" err="1">
                <a:solidFill>
                  <a:srgbClr val="C00000"/>
                </a:solidFill>
              </a:rPr>
              <a:t>Filia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sum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Barbati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Messalae</a:t>
            </a:r>
            <a:r>
              <a:rPr lang="fr-FR" dirty="0">
                <a:solidFill>
                  <a:srgbClr val="C00000"/>
                </a:solidFill>
              </a:rPr>
              <a:t> et </a:t>
            </a:r>
            <a:r>
              <a:rPr lang="fr-FR" dirty="0" err="1">
                <a:solidFill>
                  <a:srgbClr val="C00000"/>
                </a:solidFill>
              </a:rPr>
              <a:t>Domitiae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Lepidae</a:t>
            </a:r>
            <a:r>
              <a:rPr lang="fr-FR" dirty="0">
                <a:solidFill>
                  <a:srgbClr val="C00000"/>
                </a:solidFill>
              </a:rPr>
              <a:t>.</a:t>
            </a:r>
          </a:p>
          <a:p>
            <a:r>
              <a:rPr lang="fr-FR" dirty="0">
                <a:solidFill>
                  <a:srgbClr val="C00000"/>
                </a:solidFill>
              </a:rPr>
              <a:t> 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- Je </a:t>
            </a:r>
            <a:r>
              <a:rPr lang="fr-FR" dirty="0">
                <a:solidFill>
                  <a:srgbClr val="002060"/>
                </a:solidFill>
              </a:rPr>
              <a:t>suis l’épouse de l’empereur Claude.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Uxor </a:t>
            </a:r>
            <a:r>
              <a:rPr lang="fr-FR" dirty="0" err="1" smtClean="0">
                <a:solidFill>
                  <a:srgbClr val="C00000"/>
                </a:solidFill>
              </a:rPr>
              <a:t>sum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imperatoris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Claudii</a:t>
            </a:r>
            <a:r>
              <a:rPr lang="fr-FR" dirty="0" smtClean="0">
                <a:solidFill>
                  <a:srgbClr val="C00000"/>
                </a:solidFill>
              </a:rPr>
              <a:t>.</a:t>
            </a:r>
          </a:p>
          <a:p>
            <a:endParaRPr lang="fr-FR" dirty="0">
              <a:solidFill>
                <a:srgbClr val="C00000"/>
              </a:solidFill>
            </a:endParaRPr>
          </a:p>
          <a:p>
            <a:r>
              <a:rPr lang="fr-FR" dirty="0" smtClean="0">
                <a:solidFill>
                  <a:srgbClr val="002060"/>
                </a:solidFill>
              </a:rPr>
              <a:t>- Je suis la mère de Britannicus et Octavie.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Mater </a:t>
            </a:r>
            <a:r>
              <a:rPr lang="fr-FR" dirty="0" err="1" smtClean="0">
                <a:solidFill>
                  <a:srgbClr val="C00000"/>
                </a:solidFill>
              </a:rPr>
              <a:t>sum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Britann</a:t>
            </a:r>
            <a:r>
              <a:rPr lang="fr-FR" dirty="0" err="1" smtClean="0">
                <a:solidFill>
                  <a:srgbClr val="C00000"/>
                </a:solidFill>
              </a:rPr>
              <a:t>ici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smtClean="0">
                <a:solidFill>
                  <a:srgbClr val="C00000"/>
                </a:solidFill>
              </a:rPr>
              <a:t>et </a:t>
            </a:r>
            <a:r>
              <a:rPr lang="fr-FR" dirty="0" err="1" smtClean="0">
                <a:solidFill>
                  <a:srgbClr val="C00000"/>
                </a:solidFill>
              </a:rPr>
              <a:t>Octaviae</a:t>
            </a:r>
            <a:r>
              <a:rPr lang="fr-FR" dirty="0" smtClean="0">
                <a:solidFill>
                  <a:srgbClr val="C00000"/>
                </a:solidFill>
              </a:rPr>
              <a:t>.</a:t>
            </a:r>
          </a:p>
          <a:p>
            <a:endParaRPr lang="fr-FR" dirty="0">
              <a:solidFill>
                <a:srgbClr val="C00000"/>
              </a:solidFill>
            </a:endParaRPr>
          </a:p>
          <a:p>
            <a:r>
              <a:rPr lang="fr-FR" sz="2000" dirty="0"/>
              <a:t> 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860032" y="1844824"/>
            <a:ext cx="4067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- Je </a:t>
            </a:r>
            <a:r>
              <a:rPr lang="fr-FR" dirty="0">
                <a:solidFill>
                  <a:srgbClr val="002060"/>
                </a:solidFill>
              </a:rPr>
              <a:t>suis une femme de nature tyrannique et infidèle.</a:t>
            </a:r>
          </a:p>
          <a:p>
            <a:r>
              <a:rPr lang="fr-FR" dirty="0" err="1">
                <a:solidFill>
                  <a:srgbClr val="C00000"/>
                </a:solidFill>
              </a:rPr>
              <a:t>Mulier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sum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natura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tyrannica</a:t>
            </a:r>
            <a:r>
              <a:rPr lang="fr-FR" dirty="0">
                <a:solidFill>
                  <a:srgbClr val="C00000"/>
                </a:solidFill>
              </a:rPr>
              <a:t> et </a:t>
            </a:r>
            <a:r>
              <a:rPr lang="fr-FR" dirty="0" err="1">
                <a:solidFill>
                  <a:srgbClr val="C00000"/>
                </a:solidFill>
              </a:rPr>
              <a:t>infidele</a:t>
            </a:r>
            <a:r>
              <a:rPr lang="fr-FR" dirty="0">
                <a:solidFill>
                  <a:srgbClr val="C00000"/>
                </a:solidFill>
              </a:rPr>
              <a:t>.</a:t>
            </a:r>
          </a:p>
          <a:p>
            <a:r>
              <a:rPr lang="fr-FR" dirty="0"/>
              <a:t> 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- J’aime </a:t>
            </a:r>
            <a:r>
              <a:rPr lang="fr-FR" dirty="0">
                <a:solidFill>
                  <a:srgbClr val="002060"/>
                </a:solidFill>
              </a:rPr>
              <a:t>le plaisir de la chair et les richesses.</a:t>
            </a:r>
          </a:p>
          <a:p>
            <a:r>
              <a:rPr lang="fr-FR" dirty="0" err="1">
                <a:solidFill>
                  <a:srgbClr val="C00000"/>
                </a:solidFill>
              </a:rPr>
              <a:t>Mihi</a:t>
            </a:r>
            <a:r>
              <a:rPr lang="fr-FR" dirty="0">
                <a:solidFill>
                  <a:srgbClr val="C00000"/>
                </a:solidFill>
              </a:rPr>
              <a:t> placet </a:t>
            </a:r>
            <a:r>
              <a:rPr lang="fr-FR" dirty="0" err="1">
                <a:solidFill>
                  <a:srgbClr val="C00000"/>
                </a:solidFill>
              </a:rPr>
              <a:t>voluptas</a:t>
            </a:r>
            <a:r>
              <a:rPr lang="fr-FR" dirty="0">
                <a:solidFill>
                  <a:srgbClr val="C00000"/>
                </a:solidFill>
              </a:rPr>
              <a:t> caris et </a:t>
            </a:r>
            <a:r>
              <a:rPr lang="fr-FR" dirty="0" err="1" smtClean="0">
                <a:solidFill>
                  <a:srgbClr val="C00000"/>
                </a:solidFill>
              </a:rPr>
              <a:t>divit</a:t>
            </a:r>
            <a:r>
              <a:rPr lang="fr-FR" dirty="0" err="1" smtClean="0">
                <a:solidFill>
                  <a:srgbClr val="C00000"/>
                </a:solidFill>
              </a:rPr>
              <a:t>es</a:t>
            </a:r>
            <a:r>
              <a:rPr lang="fr-FR" dirty="0" smtClean="0">
                <a:solidFill>
                  <a:srgbClr val="C00000"/>
                </a:solidFill>
              </a:rPr>
              <a:t>.</a:t>
            </a:r>
            <a:endParaRPr lang="fr-FR" dirty="0">
              <a:solidFill>
                <a:srgbClr val="C00000"/>
              </a:solidFill>
            </a:endParaRPr>
          </a:p>
          <a:p>
            <a:r>
              <a:rPr lang="fr-FR" dirty="0">
                <a:solidFill>
                  <a:srgbClr val="002060"/>
                </a:solidFill>
              </a:rPr>
              <a:t> </a:t>
            </a:r>
            <a:endParaRPr lang="fr-FR" dirty="0">
              <a:solidFill>
                <a:srgbClr val="C00000"/>
              </a:solidFill>
            </a:endParaRPr>
          </a:p>
          <a:p>
            <a:r>
              <a:rPr lang="fr-FR" dirty="0" smtClean="0">
                <a:solidFill>
                  <a:srgbClr val="002060"/>
                </a:solidFill>
              </a:rPr>
              <a:t>- Je suis célèbre parce que j’ai eu beaucoup d’amants et j’ai eu beaucoup d’influence sur Claude.</a:t>
            </a:r>
          </a:p>
          <a:p>
            <a:r>
              <a:rPr lang="fr-FR" dirty="0" err="1" smtClean="0">
                <a:solidFill>
                  <a:srgbClr val="C00000"/>
                </a:solidFill>
              </a:rPr>
              <a:t>Clarissima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sum</a:t>
            </a:r>
            <a:r>
              <a:rPr lang="fr-FR" dirty="0" smtClean="0">
                <a:solidFill>
                  <a:srgbClr val="C00000"/>
                </a:solidFill>
              </a:rPr>
              <a:t> quia </a:t>
            </a:r>
            <a:r>
              <a:rPr lang="fr-FR" dirty="0" err="1" smtClean="0">
                <a:solidFill>
                  <a:srgbClr val="C00000"/>
                </a:solidFill>
              </a:rPr>
              <a:t>habui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mult</a:t>
            </a:r>
            <a:r>
              <a:rPr lang="fr-FR" dirty="0" err="1" smtClean="0">
                <a:solidFill>
                  <a:srgbClr val="C00000"/>
                </a:solidFill>
              </a:rPr>
              <a:t>os</a:t>
            </a:r>
            <a:r>
              <a:rPr lang="fr-FR" dirty="0" smtClean="0">
                <a:solidFill>
                  <a:srgbClr val="C00000"/>
                </a:solidFill>
              </a:rPr>
              <a:t> ama</a:t>
            </a:r>
            <a:r>
              <a:rPr lang="fr-FR" dirty="0" smtClean="0">
                <a:solidFill>
                  <a:srgbClr val="C00000"/>
                </a:solidFill>
              </a:rPr>
              <a:t>ntes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smtClean="0">
                <a:solidFill>
                  <a:srgbClr val="C00000"/>
                </a:solidFill>
              </a:rPr>
              <a:t>et </a:t>
            </a:r>
            <a:r>
              <a:rPr lang="fr-FR" dirty="0" err="1" smtClean="0">
                <a:solidFill>
                  <a:srgbClr val="C00000"/>
                </a:solidFill>
              </a:rPr>
              <a:t>habui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magnam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gratiam</a:t>
            </a:r>
            <a:r>
              <a:rPr lang="fr-FR" dirty="0" smtClean="0">
                <a:solidFill>
                  <a:srgbClr val="C00000"/>
                </a:solidFill>
              </a:rPr>
              <a:t> in </a:t>
            </a:r>
            <a:r>
              <a:rPr lang="fr-FR" dirty="0" err="1" smtClean="0">
                <a:solidFill>
                  <a:srgbClr val="C00000"/>
                </a:solidFill>
              </a:rPr>
              <a:t>Claudium</a:t>
            </a:r>
            <a:r>
              <a:rPr lang="fr-FR" dirty="0" smtClean="0">
                <a:solidFill>
                  <a:srgbClr val="C00000"/>
                </a:solidFill>
              </a:rPr>
              <a:t>.</a:t>
            </a:r>
            <a:endParaRPr lang="fr-FR" dirty="0" smtClean="0">
              <a:solidFill>
                <a:srgbClr val="C00000"/>
              </a:solidFill>
            </a:endParaRPr>
          </a:p>
          <a:p>
            <a:endParaRPr lang="fr-FR" dirty="0">
              <a:solidFill>
                <a:srgbClr val="C00000"/>
              </a:solidFill>
            </a:endParaRPr>
          </a:p>
          <a:p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7452320" y="6597352"/>
            <a:ext cx="1368152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051720" y="1052736"/>
            <a:ext cx="55446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u="sng" dirty="0" smtClean="0">
                <a:solidFill>
                  <a:srgbClr val="C00000"/>
                </a:solidFill>
              </a:rPr>
              <a:t>JE RECHERCHE</a:t>
            </a:r>
          </a:p>
          <a:p>
            <a:pPr algn="ctr"/>
            <a:r>
              <a:rPr lang="fr-FR" sz="6600" u="sng" dirty="0" smtClean="0">
                <a:solidFill>
                  <a:srgbClr val="FFC000"/>
                </a:solidFill>
              </a:rPr>
              <a:t>QUAERO</a:t>
            </a:r>
            <a:endParaRPr lang="fr-FR" sz="6600" u="sng" dirty="0">
              <a:solidFill>
                <a:srgbClr val="FFC000"/>
              </a:solidFill>
            </a:endParaRPr>
          </a:p>
        </p:txBody>
      </p:sp>
      <p:pic>
        <p:nvPicPr>
          <p:cNvPr id="17413" name="Picture 5" descr="detect10[1]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933056"/>
            <a:ext cx="3729623" cy="275535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7415" name="Picture 7" descr="http://blog.crdp-versailles.fr/polaroide/public/loupe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645024"/>
            <a:ext cx="3024336" cy="2093771"/>
          </a:xfrm>
          <a:prstGeom prst="rect">
            <a:avLst/>
          </a:prstGeom>
          <a:noFill/>
        </p:spPr>
      </p:pic>
      <p:cxnSp>
        <p:nvCxnSpPr>
          <p:cNvPr id="7" name="Connecteur droit avec flèche 6"/>
          <p:cNvCxnSpPr/>
          <p:nvPr/>
        </p:nvCxnSpPr>
        <p:spPr>
          <a:xfrm>
            <a:off x="7380312" y="6525344"/>
            <a:ext cx="144016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683568" y="2204864"/>
            <a:ext cx="48245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 smtClean="0">
                <a:solidFill>
                  <a:srgbClr val="002060"/>
                </a:solidFill>
              </a:rPr>
              <a:t>Je recherche un homme actif en amour.</a:t>
            </a:r>
          </a:p>
          <a:p>
            <a:r>
              <a:rPr lang="fr-FR" sz="2200" dirty="0" err="1" smtClean="0">
                <a:solidFill>
                  <a:srgbClr val="C00000"/>
                </a:solidFill>
              </a:rPr>
              <a:t>Quaero</a:t>
            </a:r>
            <a:r>
              <a:rPr lang="fr-FR" sz="2200" dirty="0" smtClean="0">
                <a:solidFill>
                  <a:srgbClr val="C00000"/>
                </a:solidFill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</a:rPr>
              <a:t>virum</a:t>
            </a:r>
            <a:r>
              <a:rPr lang="fr-FR" sz="2200" dirty="0" smtClean="0">
                <a:solidFill>
                  <a:srgbClr val="C00000"/>
                </a:solidFill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</a:rPr>
              <a:t>actuum</a:t>
            </a:r>
            <a:r>
              <a:rPr lang="fr-FR" sz="2200" dirty="0" smtClean="0">
                <a:solidFill>
                  <a:srgbClr val="C00000"/>
                </a:solidFill>
              </a:rPr>
              <a:t> in </a:t>
            </a:r>
            <a:r>
              <a:rPr lang="fr-FR" sz="2200" dirty="0" err="1" smtClean="0">
                <a:solidFill>
                  <a:srgbClr val="C00000"/>
                </a:solidFill>
              </a:rPr>
              <a:t>amorem</a:t>
            </a:r>
            <a:r>
              <a:rPr lang="fr-FR" sz="2200" dirty="0" smtClean="0">
                <a:solidFill>
                  <a:srgbClr val="C00000"/>
                </a:solidFill>
              </a:rPr>
              <a:t>.</a:t>
            </a:r>
          </a:p>
          <a:p>
            <a:endParaRPr lang="fr-FR" sz="2200" dirty="0" smtClean="0"/>
          </a:p>
          <a:p>
            <a:r>
              <a:rPr lang="fr-FR" sz="2200" dirty="0" smtClean="0">
                <a:solidFill>
                  <a:srgbClr val="002060"/>
                </a:solidFill>
              </a:rPr>
              <a:t>Je recherche un homme qui ne regarde pas mes fréquentations.</a:t>
            </a:r>
          </a:p>
          <a:p>
            <a:r>
              <a:rPr lang="fr-FR" sz="2200" dirty="0" err="1" smtClean="0">
                <a:solidFill>
                  <a:srgbClr val="C00000"/>
                </a:solidFill>
              </a:rPr>
              <a:t>Quaero</a:t>
            </a:r>
            <a:r>
              <a:rPr lang="fr-FR" sz="2200" dirty="0" smtClean="0">
                <a:solidFill>
                  <a:srgbClr val="C00000"/>
                </a:solidFill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</a:rPr>
              <a:t>vir</a:t>
            </a:r>
            <a:r>
              <a:rPr lang="fr-FR" sz="2200" dirty="0" err="1" smtClean="0">
                <a:solidFill>
                  <a:srgbClr val="C00000"/>
                </a:solidFill>
              </a:rPr>
              <a:t>um</a:t>
            </a:r>
            <a:r>
              <a:rPr lang="fr-FR" sz="2200" dirty="0" smtClean="0">
                <a:solidFill>
                  <a:srgbClr val="C00000"/>
                </a:solidFill>
              </a:rPr>
              <a:t> qui </a:t>
            </a:r>
            <a:r>
              <a:rPr lang="fr-FR" sz="2200" dirty="0" err="1" smtClean="0">
                <a:solidFill>
                  <a:srgbClr val="C00000"/>
                </a:solidFill>
              </a:rPr>
              <a:t>meas</a:t>
            </a:r>
            <a:r>
              <a:rPr lang="fr-FR" sz="2200" dirty="0" smtClean="0">
                <a:solidFill>
                  <a:srgbClr val="C00000"/>
                </a:solidFill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</a:rPr>
              <a:t>consuetudes</a:t>
            </a:r>
            <a:r>
              <a:rPr lang="fr-FR" sz="2200" dirty="0" smtClean="0">
                <a:solidFill>
                  <a:srgbClr val="C00000"/>
                </a:solidFill>
              </a:rPr>
              <a:t> </a:t>
            </a:r>
            <a:r>
              <a:rPr lang="fr-FR" sz="2200" dirty="0" smtClean="0">
                <a:solidFill>
                  <a:srgbClr val="C00000"/>
                </a:solidFill>
              </a:rPr>
              <a:t>non </a:t>
            </a:r>
            <a:r>
              <a:rPr lang="fr-FR" sz="2200" dirty="0" err="1" smtClean="0">
                <a:solidFill>
                  <a:srgbClr val="C00000"/>
                </a:solidFill>
              </a:rPr>
              <a:t>auspiciat</a:t>
            </a:r>
            <a:r>
              <a:rPr lang="fr-FR" sz="2200" dirty="0" smtClean="0">
                <a:solidFill>
                  <a:srgbClr val="C00000"/>
                </a:solidFill>
              </a:rPr>
              <a:t>.</a:t>
            </a:r>
            <a:endParaRPr lang="fr-FR" sz="2200" dirty="0" smtClean="0">
              <a:solidFill>
                <a:srgbClr val="C00000"/>
              </a:solidFill>
            </a:endParaRPr>
          </a:p>
          <a:p>
            <a:endParaRPr lang="fr-FR" sz="2200" dirty="0" smtClean="0"/>
          </a:p>
          <a:p>
            <a:r>
              <a:rPr lang="fr-FR" sz="2200" dirty="0" smtClean="0">
                <a:solidFill>
                  <a:srgbClr val="002060"/>
                </a:solidFill>
              </a:rPr>
              <a:t>Je recherche un homme riche.</a:t>
            </a:r>
          </a:p>
          <a:p>
            <a:r>
              <a:rPr lang="fr-FR" sz="2200" dirty="0" err="1" smtClean="0">
                <a:solidFill>
                  <a:srgbClr val="C00000"/>
                </a:solidFill>
              </a:rPr>
              <a:t>Quaero</a:t>
            </a:r>
            <a:r>
              <a:rPr lang="fr-FR" sz="2200" dirty="0" smtClean="0">
                <a:solidFill>
                  <a:srgbClr val="C00000"/>
                </a:solidFill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</a:rPr>
              <a:t>virum</a:t>
            </a:r>
            <a:r>
              <a:rPr lang="fr-FR" sz="2200" dirty="0" smtClean="0">
                <a:solidFill>
                  <a:srgbClr val="C00000"/>
                </a:solidFill>
              </a:rPr>
              <a:t> </a:t>
            </a:r>
            <a:r>
              <a:rPr lang="fr-FR" sz="2200" dirty="0" err="1" smtClean="0">
                <a:solidFill>
                  <a:srgbClr val="C00000"/>
                </a:solidFill>
              </a:rPr>
              <a:t>div</a:t>
            </a:r>
            <a:r>
              <a:rPr lang="fr-FR" sz="2200" dirty="0" err="1" smtClean="0">
                <a:solidFill>
                  <a:srgbClr val="C00000"/>
                </a:solidFill>
              </a:rPr>
              <a:t>item</a:t>
            </a:r>
            <a:r>
              <a:rPr lang="fr-FR" sz="2200" dirty="0" smtClean="0">
                <a:solidFill>
                  <a:srgbClr val="C00000"/>
                </a:solidFill>
              </a:rPr>
              <a:t>. </a:t>
            </a:r>
            <a:endParaRPr lang="fr-FR" sz="2200" dirty="0" smtClean="0">
              <a:solidFill>
                <a:srgbClr val="C00000"/>
              </a:solidFill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915816" y="260648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u="sng" dirty="0" smtClean="0">
                <a:solidFill>
                  <a:srgbClr val="C00000"/>
                </a:solidFill>
              </a:rPr>
              <a:t>JE RECHERCHE</a:t>
            </a:r>
          </a:p>
          <a:p>
            <a:pPr algn="ctr"/>
            <a:r>
              <a:rPr lang="fr-FR" sz="3600" u="sng" dirty="0" smtClean="0">
                <a:solidFill>
                  <a:srgbClr val="FFC000"/>
                </a:solidFill>
              </a:rPr>
              <a:t>QUAERO</a:t>
            </a:r>
            <a:endParaRPr lang="fr-FR" sz="3600" dirty="0" smtClean="0">
              <a:solidFill>
                <a:srgbClr val="FFC000"/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67044"/>
            <a:ext cx="125013" cy="12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27" tIns="0" rIns="33327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sng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Arial" pitchFamily="34" charset="0"/>
                <a:cs typeface="Arial" pitchFamily="34" charset="0"/>
                <a:hlinkClick r:id="rId3"/>
              </a:rPr>
              <a:t>  </a:t>
            </a:r>
            <a:endParaRPr kumimoji="0" lang="fr-FR" sz="14700" b="0" i="0" u="sng" strike="noStrike" cap="none" normalizeH="0" baseline="0" dirty="0" smtClean="0">
              <a:ln>
                <a:noFill/>
              </a:ln>
              <a:solidFill>
                <a:srgbClr val="0B008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://upload.wikimedia.org/wikipedia/commons/thumb/f/fa/Cameo_Messalina_Cdm_Paris_Chab228.jpg/220px-Cameo_Messalina_Cdm_Paris_Chab228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1484784"/>
            <a:ext cx="2304256" cy="2753868"/>
          </a:xfrm>
          <a:prstGeom prst="rect">
            <a:avLst/>
          </a:prstGeom>
          <a:noFill/>
        </p:spPr>
      </p:pic>
      <p:sp>
        <p:nvSpPr>
          <p:cNvPr id="10" name="ZoneTexte 9"/>
          <p:cNvSpPr txBox="1"/>
          <p:nvPr/>
        </p:nvSpPr>
        <p:spPr>
          <a:xfrm>
            <a:off x="6300192" y="4509120"/>
            <a:ext cx="20882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Messaline et ses enfants,</a:t>
            </a:r>
            <a:endParaRPr kumimoji="0" lang="fr-FR" sz="1050" b="0" i="0" u="sng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Britannicus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et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Octavie</a:t>
            </a:r>
            <a:endParaRPr lang="fr-FR" sz="1050" u="sng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b="0" i="0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( Cabinet des Médailles (</a:t>
            </a:r>
            <a:r>
              <a:rPr kumimoji="0" lang="fr-FR" b="0" i="0" strike="noStrike" cap="none" normalizeH="0" baseline="0" dirty="0" err="1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BnF</a:t>
            </a:r>
            <a:r>
              <a:rPr kumimoji="0" lang="fr-FR" b="0" i="0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Calibri" pitchFamily="34" charset="0"/>
                <a:cs typeface="Arial" pitchFamily="34" charset="0"/>
              </a:rPr>
              <a:t>).</a:t>
            </a:r>
            <a:r>
              <a:rPr kumimoji="0" lang="fr-FR" sz="1050" b="0" i="0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sans-serif"/>
                <a:cs typeface="Arial" pitchFamily="34" charset="0"/>
              </a:rPr>
              <a:t> </a:t>
            </a:r>
            <a:endParaRPr kumimoji="0" lang="fr-FR" sz="18900" b="0" i="0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7380312" y="6525344"/>
            <a:ext cx="144016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300"/>
                            </p:stCondLst>
                            <p:childTnLst>
                              <p:par>
                                <p:cTn id="1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3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9A6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530" name="Picture 2" descr="http://upload.wikimedia.org/wikipedia/commons/thumb/d/d0/Messalina_by_Eugène_Cyrille_Brunet.JPG/220px-Messalina_by_Eugène_Cyrille_Brune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60648"/>
            <a:ext cx="3960440" cy="2950607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5148064" y="1268760"/>
            <a:ext cx="3707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Messaline par Eugène Cyrille Brunet,</a:t>
            </a:r>
          </a:p>
          <a:p>
            <a:r>
              <a:rPr lang="fr-FR" dirty="0" smtClean="0">
                <a:solidFill>
                  <a:srgbClr val="FFC000"/>
                </a:solidFill>
              </a:rPr>
              <a:t>1884</a:t>
            </a:r>
          </a:p>
          <a:p>
            <a:r>
              <a:rPr lang="fr-FR" dirty="0" smtClean="0">
                <a:solidFill>
                  <a:srgbClr val="FFC000"/>
                </a:solidFill>
              </a:rPr>
              <a:t>Musée des Beaux-arts de Rennes</a:t>
            </a:r>
            <a:endParaRPr lang="fr-FR" dirty="0">
              <a:solidFill>
                <a:srgbClr val="FFC000"/>
              </a:solidFill>
            </a:endParaRPr>
          </a:p>
        </p:txBody>
      </p:sp>
      <p:pic>
        <p:nvPicPr>
          <p:cNvPr id="22533" name="Picture 5" descr="http://2.bp.blogspot.com/-_6ollTu63vI/UM0zLQvWL7I/AAAAAAAAAPk/8r0Xl2z3jAA/s1600/messaline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861048"/>
            <a:ext cx="4752528" cy="2668876"/>
          </a:xfrm>
          <a:prstGeom prst="rect">
            <a:avLst/>
          </a:prstGeom>
          <a:noFill/>
        </p:spPr>
      </p:pic>
      <p:cxnSp>
        <p:nvCxnSpPr>
          <p:cNvPr id="11" name="Connecteur droit avec flèche 10"/>
          <p:cNvCxnSpPr/>
          <p:nvPr/>
        </p:nvCxnSpPr>
        <p:spPr>
          <a:xfrm flipH="1">
            <a:off x="4499992" y="1700808"/>
            <a:ext cx="43204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95536" y="4437112"/>
            <a:ext cx="2448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C000"/>
                </a:solidFill>
              </a:rPr>
              <a:t>Messaline par Eugène Cyrille Brunet</a:t>
            </a:r>
            <a:endParaRPr lang="fr-FR" dirty="0">
              <a:solidFill>
                <a:srgbClr val="FFC000"/>
              </a:solidFill>
            </a:endParaRPr>
          </a:p>
          <a:p>
            <a:r>
              <a:rPr lang="fr-FR" i="1" dirty="0">
                <a:solidFill>
                  <a:srgbClr val="FFC000"/>
                </a:solidFill>
              </a:rPr>
              <a:t>Musée des </a:t>
            </a:r>
            <a:r>
              <a:rPr lang="fr-FR" i="1" dirty="0" smtClean="0">
                <a:solidFill>
                  <a:srgbClr val="FFC000"/>
                </a:solidFill>
              </a:rPr>
              <a:t>Beaux-arts, </a:t>
            </a:r>
            <a:r>
              <a:rPr lang="fr-FR" i="1" dirty="0">
                <a:solidFill>
                  <a:srgbClr val="FFC000"/>
                </a:solidFill>
              </a:rPr>
              <a:t>Rennes</a:t>
            </a:r>
            <a:r>
              <a:rPr lang="fr-FR" i="1" dirty="0" smtClean="0">
                <a:solidFill>
                  <a:srgbClr val="FFC000"/>
                </a:solidFill>
              </a:rPr>
              <a:t>.</a:t>
            </a:r>
            <a:endParaRPr lang="fr-FR" dirty="0">
              <a:solidFill>
                <a:srgbClr val="FFC000"/>
              </a:solidFill>
            </a:endParaRPr>
          </a:p>
          <a:p>
            <a:r>
              <a:rPr lang="fr-FR" dirty="0">
                <a:solidFill>
                  <a:srgbClr val="FFC000"/>
                </a:solidFill>
              </a:rPr>
              <a:t>Marbre de Carrare</a:t>
            </a:r>
          </a:p>
          <a:p>
            <a:r>
              <a:rPr lang="fr-FR" dirty="0">
                <a:solidFill>
                  <a:srgbClr val="FFC000"/>
                </a:solidFill>
              </a:rPr>
              <a:t>Salon de 1884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2987824" y="5157192"/>
            <a:ext cx="79208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7380312" y="6669360"/>
            <a:ext cx="1512168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243</Words>
  <Application>Microsoft Office PowerPoint</Application>
  <PresentationFormat>Affichage à l'écran (4:3)</PresentationFormat>
  <Paragraphs>92</Paragraphs>
  <Slides>11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Respect des consignes  5 / 5 Respect de la langue latine  3.5 / 5 Justesse et pertinence des informations  5 / 5 Créativité, originalité  5 / 5 18.5/20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Mathilde</dc:creator>
  <cp:lastModifiedBy>Proprietaire</cp:lastModifiedBy>
  <cp:revision>67</cp:revision>
  <dcterms:created xsi:type="dcterms:W3CDTF">2013-10-13T11:18:12Z</dcterms:created>
  <dcterms:modified xsi:type="dcterms:W3CDTF">2013-11-18T19:51:43Z</dcterms:modified>
</cp:coreProperties>
</file>