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7" r:id="rId2"/>
    <p:sldId id="256" r:id="rId3"/>
    <p:sldId id="257" r:id="rId4"/>
    <p:sldId id="258" r:id="rId5"/>
    <p:sldId id="259" r:id="rId6"/>
    <p:sldId id="270" r:id="rId7"/>
    <p:sldId id="265" r:id="rId8"/>
    <p:sldId id="271" r:id="rId9"/>
    <p:sldId id="260" r:id="rId10"/>
    <p:sldId id="261" r:id="rId11"/>
    <p:sldId id="262" r:id="rId12"/>
    <p:sldId id="264" r:id="rId13"/>
    <p:sldId id="263" r:id="rId14"/>
    <p:sldId id="268" r:id="rId15"/>
    <p:sldId id="266" r:id="rId16"/>
    <p:sldId id="272" r:id="rId17"/>
    <p:sldId id="269"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6D0E23-2952-402E-BDEB-35A18C852348}" type="datetimeFigureOut">
              <a:rPr lang="fr-FR" smtClean="0"/>
              <a:pPr/>
              <a:t>10/03/2014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2A94-BF7B-433D-A17C-E81A210615F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1D3BC29-A5D6-4B18-9019-AAFB9C634DDE}"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30C5F1-00CF-4EDE-8CA0-81A8566A306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3BC29-A5D6-4B18-9019-AAFB9C634DDE}" type="datetimeFigureOut">
              <a:rPr lang="fr-FR" smtClean="0"/>
              <a:pPr/>
              <a:t>10/03/2014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0C5F1-00CF-4EDE-8CA0-81A8566A306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92696"/>
            <a:ext cx="7918648" cy="2448271"/>
          </a:xfrm>
        </p:spPr>
        <p:txBody>
          <a:bodyPr>
            <a:normAutofit fontScale="90000"/>
          </a:bodyPr>
          <a:lstStyle/>
          <a:p>
            <a:r>
              <a:rPr lang="fr-FR" u="sng" dirty="0" smtClean="0">
                <a:latin typeface="Baskerville Old Face" pitchFamily="18" charset="0"/>
              </a:rPr>
              <a:t>LATIN TERMINALE </a:t>
            </a:r>
            <a:r>
              <a:rPr lang="fr-FR" dirty="0" smtClean="0">
                <a:latin typeface="Baskerville Old Face" pitchFamily="18" charset="0"/>
              </a:rPr>
              <a:t>Travail de groupe autour d’un mythe exploité par Lucrèce</a:t>
            </a:r>
            <a:br>
              <a:rPr lang="fr-FR" dirty="0" smtClean="0">
                <a:latin typeface="Baskerville Old Face" pitchFamily="18" charset="0"/>
              </a:rPr>
            </a:br>
            <a:r>
              <a:rPr lang="fr-FR" dirty="0" smtClean="0">
                <a:latin typeface="Baskerville Old Face" pitchFamily="18" charset="0"/>
              </a:rPr>
              <a:t> </a:t>
            </a:r>
            <a:r>
              <a:rPr lang="fr-FR" dirty="0" smtClean="0"/>
              <a:t>(</a:t>
            </a:r>
            <a:r>
              <a:rPr lang="fr-FR" i="1" u="sng" dirty="0" smtClean="0">
                <a:latin typeface="Baskerville Old Face" pitchFamily="18" charset="0"/>
              </a:rPr>
              <a:t>De </a:t>
            </a:r>
            <a:r>
              <a:rPr lang="fr-FR" i="1" u="sng" dirty="0" err="1" smtClean="0">
                <a:latin typeface="Baskerville Old Face" pitchFamily="18" charset="0"/>
              </a:rPr>
              <a:t>Natura</a:t>
            </a:r>
            <a:r>
              <a:rPr lang="fr-FR" i="1" u="sng" dirty="0" smtClean="0">
                <a:latin typeface="Baskerville Old Face" pitchFamily="18" charset="0"/>
              </a:rPr>
              <a:t> </a:t>
            </a:r>
            <a:r>
              <a:rPr lang="fr-FR" i="1" u="sng" dirty="0" err="1" smtClean="0">
                <a:latin typeface="Baskerville Old Face" pitchFamily="18" charset="0"/>
              </a:rPr>
              <a:t>Rerum</a:t>
            </a:r>
            <a:r>
              <a:rPr lang="fr-FR" i="1" u="sng" dirty="0" smtClean="0">
                <a:latin typeface="Baskerville Old Face" pitchFamily="18" charset="0"/>
              </a:rPr>
              <a:t> </a:t>
            </a:r>
            <a:r>
              <a:rPr lang="fr-FR" u="sng" dirty="0" smtClean="0">
                <a:latin typeface="Baskerville Old Face" pitchFamily="18" charset="0"/>
              </a:rPr>
              <a:t>I, 84-101</a:t>
            </a:r>
            <a:r>
              <a:rPr lang="fr-FR" dirty="0" smtClean="0"/>
              <a:t>)</a:t>
            </a:r>
            <a:endParaRPr lang="fr-FR" dirty="0"/>
          </a:p>
        </p:txBody>
      </p:sp>
      <p:sp>
        <p:nvSpPr>
          <p:cNvPr id="3" name="Sous-titre 2"/>
          <p:cNvSpPr>
            <a:spLocks noGrp="1"/>
          </p:cNvSpPr>
          <p:nvPr>
            <p:ph type="subTitle" idx="1"/>
          </p:nvPr>
        </p:nvSpPr>
        <p:spPr>
          <a:xfrm>
            <a:off x="3491880" y="6376392"/>
            <a:ext cx="2120280" cy="481608"/>
          </a:xfrm>
        </p:spPr>
        <p:txBody>
          <a:bodyPr>
            <a:normAutofit/>
          </a:bodyPr>
          <a:lstStyle/>
          <a:p>
            <a:r>
              <a:rPr lang="fr-FR" sz="1600" dirty="0" smtClean="0">
                <a:solidFill>
                  <a:schemeClr val="tx1"/>
                </a:solidFill>
              </a:rPr>
              <a:t>Lucrèce </a:t>
            </a:r>
            <a:endParaRPr lang="fr-FR" dirty="0">
              <a:solidFill>
                <a:schemeClr val="tx1"/>
              </a:solidFill>
            </a:endParaRPr>
          </a:p>
        </p:txBody>
      </p:sp>
      <p:pic>
        <p:nvPicPr>
          <p:cNvPr id="2050" name="Picture 2" descr="http://www.memo.fr/Media/Lucrece.jpg"/>
          <p:cNvPicPr>
            <a:picLocks noChangeAspect="1" noChangeArrowheads="1"/>
          </p:cNvPicPr>
          <p:nvPr/>
        </p:nvPicPr>
        <p:blipFill>
          <a:blip r:embed="rId2" cstate="print"/>
          <a:srcRect/>
          <a:stretch>
            <a:fillRect/>
          </a:stretch>
        </p:blipFill>
        <p:spPr bwMode="auto">
          <a:xfrm>
            <a:off x="3419872" y="3501008"/>
            <a:ext cx="2219325" cy="28575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Black" pitchFamily="34" charset="0"/>
              </a:rPr>
              <a:t>Le thème de l’innocence sacrifiée …</a:t>
            </a:r>
            <a:endParaRPr lang="fr-FR" dirty="0">
              <a:latin typeface="Arial Black" pitchFamily="34" charset="0"/>
            </a:endParaRPr>
          </a:p>
        </p:txBody>
      </p:sp>
      <p:sp>
        <p:nvSpPr>
          <p:cNvPr id="3" name="Espace réservé du contenu 2"/>
          <p:cNvSpPr>
            <a:spLocks noGrp="1"/>
          </p:cNvSpPr>
          <p:nvPr>
            <p:ph idx="1"/>
          </p:nvPr>
        </p:nvSpPr>
        <p:spPr>
          <a:xfrm>
            <a:off x="457200" y="2276872"/>
            <a:ext cx="8229600" cy="3849291"/>
          </a:xfrm>
        </p:spPr>
        <p:txBody>
          <a:bodyPr>
            <a:normAutofit/>
          </a:bodyPr>
          <a:lstStyle/>
          <a:p>
            <a:pPr algn="ctr">
              <a:buNone/>
            </a:pPr>
            <a:r>
              <a:rPr lang="fr-FR" dirty="0" smtClean="0">
                <a:latin typeface="Arial Rounded MT Bold" pitchFamily="34" charset="0"/>
              </a:rPr>
              <a:t>Dans de nombreuses cultures et religions ce même thème est présent ! </a:t>
            </a:r>
          </a:p>
          <a:p>
            <a:pPr algn="ctr">
              <a:buNone/>
            </a:pPr>
            <a:endParaRPr lang="fr-FR" dirty="0"/>
          </a:p>
          <a:p>
            <a:pPr algn="ctr">
              <a:buNone/>
            </a:pPr>
            <a:r>
              <a:rPr lang="fr-FR" dirty="0" smtClean="0"/>
              <a:t>Nous verrons l’histoire</a:t>
            </a:r>
            <a:endParaRPr lang="fr-FR" dirty="0" smtClean="0">
              <a:solidFill>
                <a:srgbClr val="C00000"/>
              </a:solidFill>
            </a:endParaRPr>
          </a:p>
          <a:p>
            <a:pPr algn="ctr">
              <a:buNone/>
            </a:pPr>
            <a:endParaRPr lang="fr-FR" dirty="0" smtClean="0"/>
          </a:p>
          <a:p>
            <a:pPr algn="ctr">
              <a:buNone/>
            </a:pPr>
            <a:r>
              <a:rPr lang="fr-FR" dirty="0" smtClean="0"/>
              <a:t>Ainsi que celle de</a:t>
            </a:r>
            <a:endParaRPr lang="fr-FR" dirty="0"/>
          </a:p>
        </p:txBody>
      </p:sp>
      <p:sp>
        <p:nvSpPr>
          <p:cNvPr id="5" name="ZoneTexte 4"/>
          <p:cNvSpPr txBox="1"/>
          <p:nvPr/>
        </p:nvSpPr>
        <p:spPr>
          <a:xfrm>
            <a:off x="6444208" y="3933056"/>
            <a:ext cx="1584176" cy="646331"/>
          </a:xfrm>
          <a:prstGeom prst="rect">
            <a:avLst/>
          </a:prstGeom>
          <a:noFill/>
        </p:spPr>
        <p:txBody>
          <a:bodyPr wrap="square" rtlCol="0">
            <a:spAutoFit/>
          </a:bodyPr>
          <a:lstStyle/>
          <a:p>
            <a:r>
              <a:rPr lang="fr-FR" sz="3600" dirty="0" smtClean="0"/>
              <a:t>d’</a:t>
            </a:r>
            <a:r>
              <a:rPr lang="fr-FR" sz="3600" dirty="0" smtClean="0">
                <a:solidFill>
                  <a:srgbClr val="C00000"/>
                </a:solidFill>
              </a:rPr>
              <a:t>Isaac</a:t>
            </a:r>
            <a:endParaRPr lang="fr-FR" dirty="0"/>
          </a:p>
        </p:txBody>
      </p:sp>
      <p:sp>
        <p:nvSpPr>
          <p:cNvPr id="6" name="ZoneTexte 5"/>
          <p:cNvSpPr txBox="1"/>
          <p:nvPr/>
        </p:nvSpPr>
        <p:spPr>
          <a:xfrm>
            <a:off x="6012160" y="5085184"/>
            <a:ext cx="2232248" cy="646331"/>
          </a:xfrm>
          <a:prstGeom prst="rect">
            <a:avLst/>
          </a:prstGeom>
          <a:noFill/>
        </p:spPr>
        <p:txBody>
          <a:bodyPr wrap="square" rtlCol="0">
            <a:spAutoFit/>
          </a:bodyPr>
          <a:lstStyle/>
          <a:p>
            <a:r>
              <a:rPr lang="fr-FR" sz="3600" dirty="0" smtClean="0">
                <a:solidFill>
                  <a:srgbClr val="C00000"/>
                </a:solidFill>
              </a:rPr>
              <a:t>Jephté</a:t>
            </a:r>
            <a:r>
              <a:rPr lang="fr-FR" sz="3600" dirty="0" smtClean="0"/>
              <a:t> </a:t>
            </a:r>
            <a:r>
              <a:rPr lang="fr-FR" sz="3200" dirty="0" smtClean="0"/>
              <a:t>…</a:t>
            </a:r>
            <a:endParaRPr lang="fr-FR" sz="3200" dirty="0"/>
          </a:p>
        </p:txBody>
      </p:sp>
      <p:pic>
        <p:nvPicPr>
          <p:cNvPr id="7" name="Picture 3" descr="C:\WINDOWS\Temp\Temporary Internet Files\Content.IE5\DVWJ5D4P\MP900404890[1].jpg"/>
          <p:cNvPicPr>
            <a:picLocks noChangeAspect="1" noChangeArrowheads="1"/>
          </p:cNvPicPr>
          <p:nvPr/>
        </p:nvPicPr>
        <p:blipFill>
          <a:blip r:embed="rId2" cstate="print"/>
          <a:srcRect/>
          <a:stretch>
            <a:fillRect/>
          </a:stretch>
        </p:blipFill>
        <p:spPr bwMode="auto">
          <a:xfrm>
            <a:off x="0" y="4723838"/>
            <a:ext cx="2987824" cy="21341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latin typeface="Arial Rounded MT Bold" pitchFamily="34" charset="0"/>
              </a:rPr>
              <a:t>Le sacrifice d’</a:t>
            </a:r>
            <a:r>
              <a:rPr lang="fr-FR" u="sng" dirty="0" smtClean="0">
                <a:solidFill>
                  <a:srgbClr val="FF0000"/>
                </a:solidFill>
                <a:latin typeface="Arial Rounded MT Bold" pitchFamily="34" charset="0"/>
              </a:rPr>
              <a:t>Isaac</a:t>
            </a:r>
            <a:endParaRPr lang="fr-FR" u="sng" dirty="0">
              <a:solidFill>
                <a:srgbClr val="FF0000"/>
              </a:solidFill>
              <a:latin typeface="Arial Rounded MT Bold" pitchFamily="34" charset="0"/>
            </a:endParaRPr>
          </a:p>
        </p:txBody>
      </p:sp>
      <p:sp>
        <p:nvSpPr>
          <p:cNvPr id="3" name="Espace réservé du contenu 2"/>
          <p:cNvSpPr>
            <a:spLocks noGrp="1"/>
          </p:cNvSpPr>
          <p:nvPr>
            <p:ph idx="1"/>
          </p:nvPr>
        </p:nvSpPr>
        <p:spPr>
          <a:xfrm>
            <a:off x="457200" y="1412776"/>
            <a:ext cx="8229600" cy="4713387"/>
          </a:xfrm>
        </p:spPr>
        <p:txBody>
          <a:bodyPr>
            <a:normAutofit fontScale="85000" lnSpcReduction="20000"/>
          </a:bodyPr>
          <a:lstStyle/>
          <a:p>
            <a:pPr>
              <a:buNone/>
            </a:pPr>
            <a:r>
              <a:rPr lang="fr-FR" sz="2400" dirty="0" smtClean="0">
                <a:latin typeface="Arial Black" pitchFamily="34" charset="0"/>
              </a:rPr>
              <a:t>Isaac, fils d’Abraham et de Sarah, personnages bibliques.</a:t>
            </a:r>
          </a:p>
          <a:p>
            <a:pPr>
              <a:buNone/>
            </a:pPr>
            <a:endParaRPr lang="fr-FR" sz="2400" dirty="0" smtClean="0">
              <a:latin typeface="Arial Black" pitchFamily="34" charset="0"/>
            </a:endParaRPr>
          </a:p>
          <a:p>
            <a:pPr>
              <a:buNone/>
            </a:pPr>
            <a:r>
              <a:rPr lang="fr-FR" sz="2400" dirty="0" smtClean="0">
                <a:latin typeface="Baskerville Old Face" pitchFamily="18" charset="0"/>
              </a:rPr>
              <a:t>Un jour, alors qu’Abraham avait 99ans et sa femme 90 ans, Dieu lui propose une alliance : il lui promet qu’il aura des enfants (dont certains seront rois) avec sa femme Sarah, qui ne pouvait jusque là en avoir, dans un an.</a:t>
            </a:r>
          </a:p>
          <a:p>
            <a:pPr>
              <a:buNone/>
            </a:pPr>
            <a:r>
              <a:rPr lang="fr-FR" sz="2400" dirty="0" smtClean="0">
                <a:latin typeface="Baskerville Old Face" pitchFamily="18" charset="0"/>
              </a:rPr>
              <a:t> </a:t>
            </a:r>
          </a:p>
          <a:p>
            <a:pPr>
              <a:buNone/>
            </a:pPr>
            <a:r>
              <a:rPr lang="fr-FR" sz="2400" dirty="0" smtClean="0">
                <a:latin typeface="Baskerville Old Face" pitchFamily="18" charset="0"/>
              </a:rPr>
              <a:t>Un an plus tard, Isaac était né. Un jour, Dieu dit à Abraham d’offrir Isaac en sur le Mont </a:t>
            </a:r>
            <a:r>
              <a:rPr lang="fr-FR" sz="2400" dirty="0" err="1" smtClean="0">
                <a:latin typeface="Baskerville Old Face" pitchFamily="18" charset="0"/>
              </a:rPr>
              <a:t>Moriah</a:t>
            </a:r>
            <a:r>
              <a:rPr lang="fr-FR" sz="2400" dirty="0" smtClean="0">
                <a:latin typeface="Baskerville Old Face" pitchFamily="18" charset="0"/>
              </a:rPr>
              <a:t>. Abraham fend des bûches, et part avec Isaac, un âne et deux serviteurs. Après trois jours de marche, il dit aux serviteurs de garder l'âne, et qu'il va se prosterner plus loin avec son fils.</a:t>
            </a:r>
          </a:p>
          <a:p>
            <a:pPr>
              <a:buNone/>
            </a:pPr>
            <a:endParaRPr lang="fr-FR" sz="2400" dirty="0" smtClean="0">
              <a:latin typeface="Baskerville Old Face" pitchFamily="18" charset="0"/>
            </a:endParaRPr>
          </a:p>
          <a:p>
            <a:pPr>
              <a:buNone/>
            </a:pPr>
            <a:r>
              <a:rPr lang="fr-FR" sz="2400" dirty="0" smtClean="0">
                <a:latin typeface="Baskerville Old Face" pitchFamily="18" charset="0"/>
              </a:rPr>
              <a:t> Il charge Isaac des bûches. Sur la route, Isaac demande où est l'agneau qui sera brûlé, et Abraham répond qu'il s'en remet à Dieu. Une fois arrivés, Abraham élève un autel, dispose les bûches et lie son fils au bûcher. Alors qu'il tend la main pour immoler Isaac, un ange, convaincu de la crainte que Dieu lui inspire, crie à Abraham d’épargner Isaac. Un bélier, qu'Abraham voit pris au piège dans un fourré, est sacrifié à sa place.</a:t>
            </a:r>
            <a:endParaRPr lang="fr-FR" sz="2400" dirty="0">
              <a:latin typeface="Baskerville Old Face"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u="sng" dirty="0" smtClean="0">
                <a:latin typeface="Arial Rounded MT Bold" pitchFamily="34" charset="0"/>
              </a:rPr>
              <a:t>Le Mythe de </a:t>
            </a:r>
            <a:r>
              <a:rPr lang="fr-FR" u="sng" dirty="0" smtClean="0">
                <a:solidFill>
                  <a:srgbClr val="FF0000"/>
                </a:solidFill>
                <a:latin typeface="Arial Rounded MT Bold" pitchFamily="34" charset="0"/>
              </a:rPr>
              <a:t>Jephté</a:t>
            </a:r>
            <a:endParaRPr lang="fr-FR" u="sng" dirty="0">
              <a:solidFill>
                <a:srgbClr val="FF0000"/>
              </a:solidFill>
              <a:latin typeface="Arial Rounded MT Bold" pitchFamily="34" charset="0"/>
            </a:endParaRPr>
          </a:p>
        </p:txBody>
      </p:sp>
      <p:sp>
        <p:nvSpPr>
          <p:cNvPr id="3" name="Espace réservé du contenu 2"/>
          <p:cNvSpPr>
            <a:spLocks noGrp="1"/>
          </p:cNvSpPr>
          <p:nvPr>
            <p:ph idx="1"/>
          </p:nvPr>
        </p:nvSpPr>
        <p:spPr>
          <a:xfrm>
            <a:off x="395536" y="908720"/>
            <a:ext cx="8229600" cy="5040560"/>
          </a:xfrm>
        </p:spPr>
        <p:txBody>
          <a:bodyPr>
            <a:noAutofit/>
          </a:bodyPr>
          <a:lstStyle/>
          <a:p>
            <a:pPr>
              <a:buNone/>
            </a:pPr>
            <a:r>
              <a:rPr lang="fr-FR" sz="2000" dirty="0" smtClean="0">
                <a:latin typeface="Arial Black" pitchFamily="34" charset="0"/>
              </a:rPr>
              <a:t>D’autres personnages bibliques…</a:t>
            </a:r>
            <a:endParaRPr lang="fr-FR" sz="2200" dirty="0" smtClean="0">
              <a:latin typeface="Baskerville Old Face" pitchFamily="18" charset="0"/>
            </a:endParaRPr>
          </a:p>
          <a:p>
            <a:pPr>
              <a:buNone/>
            </a:pPr>
            <a:r>
              <a:rPr lang="fr-FR" sz="2200" dirty="0" smtClean="0">
                <a:latin typeface="Baskerville Old Face" pitchFamily="18" charset="0"/>
              </a:rPr>
              <a:t>Avant d'aller en guerre, il fit le vœu imprudent d'offrir à Dieu, en cas de victoire, quiconque viendrait le premier à sa rencontre à son retour chez lui. </a:t>
            </a:r>
          </a:p>
          <a:p>
            <a:pPr>
              <a:buNone/>
            </a:pPr>
            <a:endParaRPr lang="fr-FR" sz="2200" dirty="0" smtClean="0">
              <a:latin typeface="Baskerville Old Face" pitchFamily="18" charset="0"/>
            </a:endParaRPr>
          </a:p>
          <a:p>
            <a:pPr>
              <a:buNone/>
            </a:pPr>
            <a:r>
              <a:rPr lang="fr-FR" sz="2200" dirty="0" smtClean="0">
                <a:latin typeface="Baskerville Old Face" pitchFamily="18" charset="0"/>
              </a:rPr>
              <a:t>Malheureusement, ce fut sa fille unique qui accourut la première devant lui.</a:t>
            </a:r>
            <a:r>
              <a:rPr lang="fr-FR" sz="2200" dirty="0">
                <a:latin typeface="Baskerville Old Face" pitchFamily="18" charset="0"/>
              </a:rPr>
              <a:t> </a:t>
            </a:r>
            <a:r>
              <a:rPr lang="fr-FR" sz="2200" dirty="0" smtClean="0">
                <a:latin typeface="Baskerville Old Face" pitchFamily="18" charset="0"/>
              </a:rPr>
              <a:t>Ayant fait la promesse à Dieu, il fût obligé de donner sa fille en holocauste (mourir par le feu). </a:t>
            </a:r>
          </a:p>
          <a:p>
            <a:pPr>
              <a:buNone/>
            </a:pPr>
            <a:endParaRPr lang="fr-FR" sz="2200" dirty="0" smtClean="0">
              <a:latin typeface="Baskerville Old Face" pitchFamily="18" charset="0"/>
            </a:endParaRPr>
          </a:p>
          <a:p>
            <a:pPr>
              <a:buNone/>
            </a:pPr>
            <a:r>
              <a:rPr lang="fr-FR" sz="2200" dirty="0" smtClean="0">
                <a:latin typeface="Baskerville Old Face" pitchFamily="18" charset="0"/>
              </a:rPr>
              <a:t>Sa fille comprenant que son père doit tenir sa promesse lui demanda en tant que dernier vœu de lui autoriser deux mois afin de pleurer sur sa virginité, car chez les Israélites on désirait avoir des enfants afin de perpétuer le nom et l’héritage de sa famille, et sur son sort.</a:t>
            </a:r>
          </a:p>
          <a:p>
            <a:pPr>
              <a:buNone/>
            </a:pPr>
            <a:endParaRPr lang="fr-FR" sz="2200" dirty="0" smtClean="0">
              <a:latin typeface="Baskerville Old Face" pitchFamily="18" charset="0"/>
            </a:endParaRPr>
          </a:p>
          <a:p>
            <a:pPr>
              <a:buNone/>
            </a:pPr>
            <a:r>
              <a:rPr lang="fr-FR" sz="2200" dirty="0" smtClean="0">
                <a:latin typeface="Baskerville Old Face" pitchFamily="18" charset="0"/>
              </a:rPr>
              <a:t> A son retour, Jephté fût contraint d’accomplir le vœu qu’il fît à Dieu et allait se priver de la compagnie de sa fille unique.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Baskerville Old Face" pitchFamily="18" charset="0"/>
              </a:rPr>
              <a:t>Des ressemblances importantes !</a:t>
            </a:r>
            <a:endParaRPr lang="fr-FR" dirty="0">
              <a:latin typeface="Baskerville Old Face" pitchFamily="18" charset="0"/>
            </a:endParaRPr>
          </a:p>
        </p:txBody>
      </p:sp>
      <p:sp>
        <p:nvSpPr>
          <p:cNvPr id="3" name="Espace réservé du contenu 2"/>
          <p:cNvSpPr>
            <a:spLocks noGrp="1"/>
          </p:cNvSpPr>
          <p:nvPr>
            <p:ph idx="1"/>
          </p:nvPr>
        </p:nvSpPr>
        <p:spPr/>
        <p:txBody>
          <a:bodyPr>
            <a:normAutofit fontScale="85000" lnSpcReduction="20000"/>
          </a:bodyPr>
          <a:lstStyle/>
          <a:p>
            <a:pPr>
              <a:buNone/>
            </a:pPr>
            <a:r>
              <a:rPr lang="fr-FR" u="sng" dirty="0" smtClean="0"/>
              <a:t>Par rapport au sacrifice d’Iphigénie, celui d’Isaac a des similitudes:</a:t>
            </a:r>
          </a:p>
          <a:p>
            <a:pPr>
              <a:buNone/>
            </a:pPr>
            <a:r>
              <a:rPr lang="fr-FR" dirty="0" smtClean="0"/>
              <a:t>	- Un enfant qui va être sacrifié à cause des croyances et du pouvoir divin. Isaac doit mourir car Dieu l’a demandé à son père et, Iphigénie, doit mourir car le devin </a:t>
            </a:r>
            <a:r>
              <a:rPr lang="fr-FR" dirty="0" smtClean="0"/>
              <a:t>a</a:t>
            </a:r>
            <a:r>
              <a:rPr lang="fr-FR" dirty="0" smtClean="0"/>
              <a:t> </a:t>
            </a:r>
            <a:r>
              <a:rPr lang="fr-FR" dirty="0" smtClean="0"/>
              <a:t>dit à son père que s’il voulait continuer  sa route pour faire la guerre, il devait sacrifier sa fille à </a:t>
            </a:r>
            <a:r>
              <a:rPr lang="fr-FR" dirty="0" err="1" smtClean="0"/>
              <a:t>Artemis</a:t>
            </a:r>
            <a:r>
              <a:rPr lang="fr-FR" dirty="0" smtClean="0"/>
              <a:t>.</a:t>
            </a:r>
          </a:p>
          <a:p>
            <a:pPr>
              <a:buNone/>
            </a:pPr>
            <a:r>
              <a:rPr lang="fr-FR" dirty="0" smtClean="0"/>
              <a:t>	- L’enfant est remplacé au dernier moment par un animal. D’après certaine version, Iphigénie est remplacée par une biche par </a:t>
            </a:r>
            <a:r>
              <a:rPr lang="fr-FR" dirty="0" err="1" smtClean="0"/>
              <a:t>Artemis</a:t>
            </a:r>
            <a:r>
              <a:rPr lang="fr-FR" dirty="0" smtClean="0"/>
              <a:t>, et Isaac par un bélier par son père Abraham.</a:t>
            </a:r>
          </a:p>
          <a:p>
            <a:pPr>
              <a:buNone/>
            </a:pPr>
            <a:endParaRPr lang="fr-FR" dirty="0" smtClean="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p:spPr>
        <p:txBody>
          <a:bodyPr>
            <a:normAutofit fontScale="90000"/>
          </a:bodyPr>
          <a:lstStyle/>
          <a:p>
            <a:endParaRPr lang="fr-FR" dirty="0"/>
          </a:p>
        </p:txBody>
      </p:sp>
      <p:sp>
        <p:nvSpPr>
          <p:cNvPr id="3" name="Espace réservé du contenu 2"/>
          <p:cNvSpPr>
            <a:spLocks noGrp="1"/>
          </p:cNvSpPr>
          <p:nvPr>
            <p:ph idx="1"/>
          </p:nvPr>
        </p:nvSpPr>
        <p:spPr>
          <a:xfrm>
            <a:off x="467544" y="620688"/>
            <a:ext cx="8229600" cy="5390059"/>
          </a:xfrm>
        </p:spPr>
        <p:txBody>
          <a:bodyPr>
            <a:normAutofit lnSpcReduction="10000"/>
          </a:bodyPr>
          <a:lstStyle/>
          <a:p>
            <a:pPr>
              <a:buNone/>
            </a:pPr>
            <a:r>
              <a:rPr lang="fr-FR" sz="2900" u="sng" dirty="0" smtClean="0"/>
              <a:t>Entre celui du fils de Jephté et Iphigénie aussi:</a:t>
            </a:r>
          </a:p>
          <a:p>
            <a:pPr>
              <a:buNone/>
            </a:pPr>
            <a:r>
              <a:rPr lang="fr-FR" sz="2900" dirty="0" smtClean="0"/>
              <a:t>	- Deux filles encore vierges. Iphigénie </a:t>
            </a:r>
            <a:r>
              <a:rPr lang="fr-FR" sz="2900" dirty="0" smtClean="0"/>
              <a:t>f</a:t>
            </a:r>
            <a:r>
              <a:rPr lang="fr-FR" sz="2900" dirty="0" smtClean="0"/>
              <a:t>u</a:t>
            </a:r>
            <a:r>
              <a:rPr lang="fr-FR" sz="2900" dirty="0" smtClean="0"/>
              <a:t>t choisi</a:t>
            </a:r>
            <a:r>
              <a:rPr lang="fr-FR" sz="2900" dirty="0" smtClean="0"/>
              <a:t>e</a:t>
            </a:r>
            <a:r>
              <a:rPr lang="fr-FR" sz="2900" dirty="0" smtClean="0"/>
              <a:t> </a:t>
            </a:r>
            <a:r>
              <a:rPr lang="fr-FR" sz="2900" dirty="0" smtClean="0"/>
              <a:t>pour le sacrifice, au lieu de sa sœur, car elle était encore vierge. La fille de Jephté aussi, puisque son père lui accorde deux mois pour pleurer sur sa virginité.</a:t>
            </a:r>
          </a:p>
          <a:p>
            <a:pPr>
              <a:buNone/>
            </a:pPr>
            <a:r>
              <a:rPr lang="fr-FR" sz="2900" dirty="0" smtClean="0"/>
              <a:t>	 - Deux enfants sacrifiés pour gagner la guerre. Agamemnon pour que sa flotte puisse continuer sa route et ainsi faire la guerre sacrifie sa fille, et Jephté, à promis à Dieu que s’il gagne la guerre, il sacrifiera la première personne qui viendra à lui à son retour, dont par conséquent, ici, sa fille.</a:t>
            </a:r>
          </a:p>
          <a:p>
            <a:pPr>
              <a:buNone/>
            </a:pPr>
            <a:endParaRPr lang="fr-FR" dirty="0"/>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581128"/>
            <a:ext cx="8229600" cy="1719064"/>
          </a:xfrm>
        </p:spPr>
        <p:txBody>
          <a:bodyPr>
            <a:normAutofit fontScale="90000"/>
          </a:bodyPr>
          <a:lstStyle/>
          <a:p>
            <a:r>
              <a:rPr lang="fr-FR" sz="2700" b="1" i="1" u="sng" dirty="0" smtClean="0">
                <a:latin typeface="Baskerville Old Face" pitchFamily="18" charset="0"/>
              </a:rPr>
              <a:t>Le Sacrifice d’Iphigénie </a:t>
            </a:r>
            <a:r>
              <a:rPr lang="fr-FR" sz="1300" u="sng" dirty="0" smtClean="0"/>
              <a:t/>
            </a:r>
            <a:br>
              <a:rPr lang="fr-FR" sz="1300" u="sng" dirty="0" smtClean="0"/>
            </a:br>
            <a:r>
              <a:rPr lang="fr-FR" sz="1300" u="sng" dirty="0" smtClean="0">
                <a:solidFill>
                  <a:schemeClr val="accent6">
                    <a:lumMod val="75000"/>
                  </a:schemeClr>
                </a:solidFill>
              </a:rPr>
              <a:t>François, dit le Bourguignon </a:t>
            </a:r>
            <a:r>
              <a:rPr lang="fr-FR" sz="1300" u="sng" dirty="0" smtClean="0"/>
              <a:t>(1584 ou 1590 à 1650).</a:t>
            </a:r>
            <a:br>
              <a:rPr lang="fr-FR" sz="1300" u="sng" dirty="0" smtClean="0"/>
            </a:br>
            <a:r>
              <a:rPr lang="fr-FR" sz="1300" u="sng" dirty="0" smtClean="0"/>
              <a:t>Datation de l’œuvre : entre 1629 et 1633.</a:t>
            </a:r>
            <a:br>
              <a:rPr lang="fr-FR" sz="1300" u="sng" dirty="0" smtClean="0"/>
            </a:br>
            <a:r>
              <a:rPr lang="fr-FR" sz="1300" b="1" dirty="0" smtClean="0"/>
              <a:t> Nature de l’image : </a:t>
            </a:r>
            <a:r>
              <a:rPr lang="fr-FR" sz="1300" b="1" u="sng" dirty="0" smtClean="0"/>
              <a:t>Peinture sur toile</a:t>
            </a:r>
            <a:r>
              <a:rPr lang="fr-FR" sz="1300" b="1" dirty="0" smtClean="0"/>
              <a:t> </a:t>
            </a:r>
            <a:br>
              <a:rPr lang="fr-FR" sz="1300" b="1" dirty="0" smtClean="0"/>
            </a:br>
            <a:r>
              <a:rPr lang="fr-FR" sz="1300" b="1" dirty="0" smtClean="0"/>
              <a:t>Dimensions : Hauteur 212, * Largeur 154, cm</a:t>
            </a:r>
            <a:br>
              <a:rPr lang="fr-FR" sz="1300" b="1" dirty="0" smtClean="0"/>
            </a:br>
            <a:r>
              <a:rPr lang="fr-FR" sz="1300" b="1" dirty="0" smtClean="0"/>
              <a:t>Lieu de conservation :</a:t>
            </a:r>
            <a:br>
              <a:rPr lang="fr-FR" sz="1300" b="1" dirty="0" smtClean="0"/>
            </a:br>
            <a:r>
              <a:rPr lang="fr-FR" sz="1300" b="1" u="sng" dirty="0" smtClean="0"/>
              <a:t>Dijon, Musée des beaux-arts</a:t>
            </a:r>
            <a:r>
              <a:rPr lang="fr-FR" sz="1300" b="1" dirty="0" smtClean="0"/>
              <a:t>, 4931</a:t>
            </a:r>
            <a:r>
              <a:rPr lang="fr-FR" sz="2400" b="1" dirty="0" smtClean="0"/>
              <a:t/>
            </a:r>
            <a:br>
              <a:rPr lang="fr-FR" sz="2400" b="1" dirty="0" smtClean="0"/>
            </a:br>
            <a:endParaRPr lang="fr-FR" sz="2400" dirty="0"/>
          </a:p>
        </p:txBody>
      </p:sp>
      <p:pic>
        <p:nvPicPr>
          <p:cNvPr id="1026" name="Picture 2" descr="P:\Téléchargements\A0916.jpg"/>
          <p:cNvPicPr>
            <a:picLocks noGrp="1" noChangeAspect="1" noChangeArrowheads="1"/>
          </p:cNvPicPr>
          <p:nvPr>
            <p:ph idx="1"/>
          </p:nvPr>
        </p:nvPicPr>
        <p:blipFill>
          <a:blip r:embed="rId2" cstate="print"/>
          <a:srcRect/>
          <a:stretch>
            <a:fillRect/>
          </a:stretch>
        </p:blipFill>
        <p:spPr bwMode="auto">
          <a:xfrm>
            <a:off x="1331640" y="188640"/>
            <a:ext cx="6153412" cy="4372462"/>
          </a:xfrm>
          <a:prstGeom prst="rect">
            <a:avLst/>
          </a:prstGeom>
          <a:noFill/>
        </p:spPr>
      </p:pic>
      <p:sp>
        <p:nvSpPr>
          <p:cNvPr id="1027" name="Oval 3"/>
          <p:cNvSpPr>
            <a:spLocks noChangeArrowheads="1"/>
          </p:cNvSpPr>
          <p:nvPr/>
        </p:nvSpPr>
        <p:spPr bwMode="auto">
          <a:xfrm>
            <a:off x="1331640" y="188640"/>
            <a:ext cx="2209800" cy="1495425"/>
          </a:xfrm>
          <a:prstGeom prst="ellips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8" name="Oval 4"/>
          <p:cNvSpPr>
            <a:spLocks noChangeArrowheads="1"/>
          </p:cNvSpPr>
          <p:nvPr/>
        </p:nvSpPr>
        <p:spPr bwMode="auto">
          <a:xfrm>
            <a:off x="3779912" y="260648"/>
            <a:ext cx="762000" cy="561975"/>
          </a:xfrm>
          <a:prstGeom prst="ellipse">
            <a:avLst/>
          </a:prstGeom>
          <a:noFill/>
          <a:ln w="76200">
            <a:solidFill>
              <a:srgbClr val="00B0F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9" name="Oval 5"/>
          <p:cNvSpPr>
            <a:spLocks noChangeArrowheads="1"/>
          </p:cNvSpPr>
          <p:nvPr/>
        </p:nvSpPr>
        <p:spPr bwMode="auto">
          <a:xfrm>
            <a:off x="4572000" y="260648"/>
            <a:ext cx="2966467" cy="3168352"/>
          </a:xfrm>
          <a:prstGeom prst="ellipse">
            <a:avLst/>
          </a:prstGeom>
          <a:noFill/>
          <a:ln w="76200">
            <a:solidFill>
              <a:srgbClr val="FFFF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Oval 6"/>
          <p:cNvSpPr>
            <a:spLocks noChangeArrowheads="1"/>
          </p:cNvSpPr>
          <p:nvPr/>
        </p:nvSpPr>
        <p:spPr bwMode="auto">
          <a:xfrm>
            <a:off x="3707904" y="1268760"/>
            <a:ext cx="771525" cy="647700"/>
          </a:xfrm>
          <a:prstGeom prst="ellipse">
            <a:avLst/>
          </a:prstGeom>
          <a:noFill/>
          <a:ln w="57150">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a:p>
        </p:txBody>
      </p:sp>
      <p:cxnSp>
        <p:nvCxnSpPr>
          <p:cNvPr id="1031" name="AutoShape 7"/>
          <p:cNvCxnSpPr>
            <a:cxnSpLocks noChangeShapeType="1"/>
          </p:cNvCxnSpPr>
          <p:nvPr/>
        </p:nvCxnSpPr>
        <p:spPr bwMode="auto">
          <a:xfrm flipH="1">
            <a:off x="827584" y="1700808"/>
            <a:ext cx="1608956" cy="808831"/>
          </a:xfrm>
          <a:prstGeom prst="straightConnector1">
            <a:avLst/>
          </a:prstGeom>
          <a:noFill/>
          <a:ln w="57150">
            <a:solidFill>
              <a:srgbClr val="FF0000"/>
            </a:solidFill>
            <a:round/>
            <a:headEnd/>
            <a:tailEnd type="triangle" w="med" len="med"/>
          </a:ln>
        </p:spPr>
      </p:cxnSp>
      <p:cxnSp>
        <p:nvCxnSpPr>
          <p:cNvPr id="1032" name="AutoShape 8"/>
          <p:cNvCxnSpPr>
            <a:cxnSpLocks noChangeShapeType="1"/>
            <a:stCxn id="1030" idx="5"/>
          </p:cNvCxnSpPr>
          <p:nvPr/>
        </p:nvCxnSpPr>
        <p:spPr bwMode="auto">
          <a:xfrm>
            <a:off x="4366442" y="1821607"/>
            <a:ext cx="2365798" cy="3335585"/>
          </a:xfrm>
          <a:prstGeom prst="straightConnector1">
            <a:avLst/>
          </a:prstGeom>
          <a:noFill/>
          <a:ln w="57150">
            <a:solidFill>
              <a:srgbClr val="00B050"/>
            </a:solidFill>
            <a:round/>
            <a:headEnd/>
            <a:tailEnd type="triangle" w="med" len="med"/>
          </a:ln>
        </p:spPr>
      </p:cxnSp>
      <p:cxnSp>
        <p:nvCxnSpPr>
          <p:cNvPr id="1033" name="AutoShape 9"/>
          <p:cNvCxnSpPr>
            <a:cxnSpLocks noChangeShapeType="1"/>
            <a:stCxn id="1029" idx="5"/>
          </p:cNvCxnSpPr>
          <p:nvPr/>
        </p:nvCxnSpPr>
        <p:spPr bwMode="auto">
          <a:xfrm>
            <a:off x="7104038" y="2965006"/>
            <a:ext cx="996354" cy="1256082"/>
          </a:xfrm>
          <a:prstGeom prst="straightConnector1">
            <a:avLst/>
          </a:prstGeom>
          <a:noFill/>
          <a:ln w="57150">
            <a:solidFill>
              <a:srgbClr val="FFFF00"/>
            </a:solidFill>
            <a:round/>
            <a:headEnd/>
            <a:tailEnd type="triangle" w="med" len="med"/>
          </a:ln>
        </p:spPr>
      </p:cxnSp>
      <p:cxnSp>
        <p:nvCxnSpPr>
          <p:cNvPr id="1034" name="AutoShape 10"/>
          <p:cNvCxnSpPr>
            <a:cxnSpLocks noChangeShapeType="1"/>
          </p:cNvCxnSpPr>
          <p:nvPr/>
        </p:nvCxnSpPr>
        <p:spPr bwMode="auto">
          <a:xfrm flipH="1">
            <a:off x="1187624" y="764704"/>
            <a:ext cx="2736304" cy="3960440"/>
          </a:xfrm>
          <a:prstGeom prst="straightConnector1">
            <a:avLst/>
          </a:prstGeom>
          <a:noFill/>
          <a:ln w="57150">
            <a:solidFill>
              <a:srgbClr val="00B0F0"/>
            </a:solidFill>
            <a:round/>
            <a:headEnd/>
            <a:tailEnd type="triangle" w="med" len="med"/>
          </a:ln>
        </p:spPr>
      </p:cxnSp>
      <p:sp>
        <p:nvSpPr>
          <p:cNvPr id="22" name="Rectangle à coins arrondis 21"/>
          <p:cNvSpPr/>
          <p:nvPr/>
        </p:nvSpPr>
        <p:spPr>
          <a:xfrm>
            <a:off x="0" y="2492896"/>
            <a:ext cx="1295128" cy="1584176"/>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FF0000"/>
                </a:solidFill>
              </a:rPr>
              <a:t>Artémis s ’apprêtant à échanger Iphigénie</a:t>
            </a:r>
            <a:endParaRPr lang="fr-FR" sz="1600" dirty="0">
              <a:solidFill>
                <a:srgbClr val="FF0000"/>
              </a:solidFill>
            </a:endParaRPr>
          </a:p>
        </p:txBody>
      </p:sp>
      <p:sp>
        <p:nvSpPr>
          <p:cNvPr id="23" name="Rectangle à coins arrondis 22"/>
          <p:cNvSpPr/>
          <p:nvPr/>
        </p:nvSpPr>
        <p:spPr>
          <a:xfrm>
            <a:off x="0" y="4725144"/>
            <a:ext cx="1295128" cy="1584176"/>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00B0F0"/>
                </a:solidFill>
              </a:rPr>
              <a:t>Le vent qui se montre quand vient le sacrifice </a:t>
            </a:r>
            <a:endParaRPr lang="fr-FR" sz="1600" dirty="0">
              <a:solidFill>
                <a:srgbClr val="00B0F0"/>
              </a:solidFill>
            </a:endParaRPr>
          </a:p>
        </p:txBody>
      </p:sp>
      <p:sp>
        <p:nvSpPr>
          <p:cNvPr id="25" name="Rectangle à coins arrondis 24"/>
          <p:cNvSpPr/>
          <p:nvPr/>
        </p:nvSpPr>
        <p:spPr>
          <a:xfrm>
            <a:off x="6444208" y="5157192"/>
            <a:ext cx="1295128" cy="1584176"/>
          </a:xfrm>
          <a:prstGeom prst="round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00B050"/>
                </a:solidFill>
              </a:rPr>
              <a:t>Père d’Iphigénie </a:t>
            </a:r>
            <a:endParaRPr lang="fr-FR" sz="1600" dirty="0">
              <a:solidFill>
                <a:srgbClr val="00B050"/>
              </a:solidFill>
            </a:endParaRPr>
          </a:p>
        </p:txBody>
      </p:sp>
      <p:sp>
        <p:nvSpPr>
          <p:cNvPr id="26" name="Rectangle à coins arrondis 25"/>
          <p:cNvSpPr/>
          <p:nvPr/>
        </p:nvSpPr>
        <p:spPr>
          <a:xfrm>
            <a:off x="7848872" y="4221088"/>
            <a:ext cx="1295128" cy="1584176"/>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FFFF00"/>
                </a:solidFill>
              </a:rPr>
              <a:t>Le prêtre et Iphigénie</a:t>
            </a:r>
          </a:p>
          <a:p>
            <a:pPr algn="ctr"/>
            <a:endParaRPr lang="fr-FR" sz="1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barn(inHorizontal)">
                                      <p:cBhvr>
                                        <p:cTn id="19" dur="500"/>
                                        <p:tgtEl>
                                          <p:spTgt spid="1027"/>
                                        </p:tgtEl>
                                      </p:cBhvr>
                                    </p:animEffect>
                                  </p:childTnLst>
                                </p:cTn>
                              </p:par>
                              <p:par>
                                <p:cTn id="20" presetID="18" presetClass="entr" presetSubtype="12"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strips(downLeft)">
                                      <p:cBhvr>
                                        <p:cTn id="22" dur="500"/>
                                        <p:tgtEl>
                                          <p:spTgt spid="1031"/>
                                        </p:tgtEl>
                                      </p:cBhvr>
                                    </p:animEffect>
                                  </p:childTnLst>
                                </p:cTn>
                              </p:par>
                            </p:childTnLst>
                          </p:cTn>
                        </p:par>
                        <p:par>
                          <p:cTn id="23" fill="hold">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ox(i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arn(inHorizontal)">
                                      <p:cBhvr>
                                        <p:cTn id="31" dur="500"/>
                                        <p:tgtEl>
                                          <p:spTgt spid="1028"/>
                                        </p:tgtEl>
                                      </p:cBhvr>
                                    </p:animEffect>
                                  </p:childTnLst>
                                </p:cTn>
                              </p:par>
                              <p:par>
                                <p:cTn id="32" presetID="18" presetClass="entr" presetSubtype="12"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strips(downLeft)">
                                      <p:cBhvr>
                                        <p:cTn id="34" dur="500"/>
                                        <p:tgtEl>
                                          <p:spTgt spid="1034"/>
                                        </p:tgtEl>
                                      </p:cBhvr>
                                    </p:animEffect>
                                  </p:childTnLst>
                                </p:cTn>
                              </p:par>
                            </p:childTnLst>
                          </p:cTn>
                        </p:par>
                        <p:par>
                          <p:cTn id="35" fill="hold">
                            <p:stCondLst>
                              <p:cond delay="500"/>
                            </p:stCondLst>
                            <p:childTnLst>
                              <p:par>
                                <p:cTn id="36" presetID="4"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ox(i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strips(downLeft)">
                                      <p:cBhvr>
                                        <p:cTn id="43" dur="500"/>
                                        <p:tgtEl>
                                          <p:spTgt spid="1030"/>
                                        </p:tgtEl>
                                      </p:cBhvr>
                                    </p:animEffect>
                                  </p:childTnLst>
                                </p:cTn>
                              </p:par>
                              <p:par>
                                <p:cTn id="44" presetID="22" presetClass="entr" presetSubtype="4" fill="hold" nodeType="withEffect">
                                  <p:stCondLst>
                                    <p:cond delay="0"/>
                                  </p:stCondLst>
                                  <p:childTnLst>
                                    <p:set>
                                      <p:cBhvr>
                                        <p:cTn id="45" dur="1" fill="hold">
                                          <p:stCondLst>
                                            <p:cond delay="0"/>
                                          </p:stCondLst>
                                        </p:cTn>
                                        <p:tgtEl>
                                          <p:spTgt spid="1032"/>
                                        </p:tgtEl>
                                        <p:attrNameLst>
                                          <p:attrName>style.visibility</p:attrName>
                                        </p:attrNameLst>
                                      </p:cBhvr>
                                      <p:to>
                                        <p:strVal val="visible"/>
                                      </p:to>
                                    </p:set>
                                    <p:animEffect transition="in" filter="wipe(down)">
                                      <p:cBhvr>
                                        <p:cTn id="46" dur="500"/>
                                        <p:tgtEl>
                                          <p:spTgt spid="1032"/>
                                        </p:tgtEl>
                                      </p:cBhvr>
                                    </p:animEffect>
                                  </p:childTnLst>
                                </p:cTn>
                              </p:par>
                            </p:childTnLst>
                          </p:cTn>
                        </p:par>
                        <p:par>
                          <p:cTn id="47" fill="hold">
                            <p:stCondLst>
                              <p:cond delay="500"/>
                            </p:stCondLst>
                            <p:childTnLst>
                              <p:par>
                                <p:cTn id="48" presetID="4" presetClass="entr" presetSubtype="16"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ox(i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029"/>
                                        </p:tgtEl>
                                        <p:attrNameLst>
                                          <p:attrName>style.visibility</p:attrName>
                                        </p:attrNameLst>
                                      </p:cBhvr>
                                      <p:to>
                                        <p:strVal val="visible"/>
                                      </p:to>
                                    </p:set>
                                    <p:animEffect transition="in" filter="checkerboard(across)">
                                      <p:cBhvr>
                                        <p:cTn id="55" dur="500"/>
                                        <p:tgtEl>
                                          <p:spTgt spid="1029"/>
                                        </p:tgtEl>
                                      </p:cBhvr>
                                    </p:animEffect>
                                  </p:childTnLst>
                                </p:cTn>
                              </p:par>
                              <p:par>
                                <p:cTn id="56" presetID="16" presetClass="entr" presetSubtype="26" fill="hold" nodeType="with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barn(inHorizontal)">
                                      <p:cBhvr>
                                        <p:cTn id="58" dur="500"/>
                                        <p:tgtEl>
                                          <p:spTgt spid="1033"/>
                                        </p:tgtEl>
                                      </p:cBhvr>
                                    </p:animEffect>
                                  </p:childTnLst>
                                </p:cTn>
                              </p:par>
                            </p:childTnLst>
                          </p:cTn>
                        </p:par>
                        <p:par>
                          <p:cTn id="59" fill="hold">
                            <p:stCondLst>
                              <p:cond delay="500"/>
                            </p:stCondLst>
                            <p:childTnLst>
                              <p:par>
                                <p:cTn id="60" presetID="4" presetClass="entr" presetSubtype="16"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ox(in)">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animBg="1"/>
      <p:bldP spid="1028" grpId="0" animBg="1"/>
      <p:bldP spid="1029" grpId="0" animBg="1"/>
      <p:bldP spid="1030" grpId="0" animBg="1"/>
      <p:bldP spid="22" grpId="0" animBg="1"/>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smtClean="0">
                <a:latin typeface="Baskerville Old Face" pitchFamily="18" charset="0"/>
              </a:rPr>
              <a:t>Le Sacrifice d’Iphigénie</a:t>
            </a:r>
            <a:endParaRPr lang="fr-FR" dirty="0"/>
          </a:p>
        </p:txBody>
      </p:sp>
      <p:sp>
        <p:nvSpPr>
          <p:cNvPr id="3" name="Espace réservé du contenu 2"/>
          <p:cNvSpPr>
            <a:spLocks noGrp="1"/>
          </p:cNvSpPr>
          <p:nvPr>
            <p:ph idx="1"/>
          </p:nvPr>
        </p:nvSpPr>
        <p:spPr/>
        <p:txBody>
          <a:bodyPr>
            <a:normAutofit fontScale="55000" lnSpcReduction="20000"/>
          </a:bodyPr>
          <a:lstStyle/>
          <a:p>
            <a:pPr>
              <a:buNone/>
            </a:pPr>
            <a:r>
              <a:rPr lang="fr-FR" dirty="0" smtClean="0">
                <a:latin typeface="DejaVu Sans Condensed" pitchFamily="34" charset="0"/>
                <a:ea typeface="DejaVu Sans Condensed" pitchFamily="34" charset="0"/>
                <a:cs typeface="DejaVu Sans Condensed" pitchFamily="34" charset="0"/>
              </a:rPr>
              <a:t>Dans le tableau de François, dit le Bourguignon, par rapport au mythe, plusieurs éléments y font </a:t>
            </a:r>
            <a:r>
              <a:rPr lang="fr-FR" dirty="0" smtClean="0">
                <a:latin typeface="DejaVu Sans Condensed" pitchFamily="34" charset="0"/>
                <a:ea typeface="DejaVu Sans Condensed" pitchFamily="34" charset="0"/>
                <a:cs typeface="DejaVu Sans Condensed" pitchFamily="34" charset="0"/>
              </a:rPr>
              <a:t>écho </a:t>
            </a:r>
            <a:r>
              <a:rPr lang="fr-FR" dirty="0" smtClean="0">
                <a:latin typeface="DejaVu Sans Condensed" pitchFamily="34" charset="0"/>
                <a:ea typeface="DejaVu Sans Condensed" pitchFamily="34" charset="0"/>
                <a:cs typeface="DejaVu Sans Condensed" pitchFamily="34" charset="0"/>
              </a:rPr>
              <a:t>: Tout d’abord la personnification du vent avec les visages, ceux-ci étant souhaité par Agamemnon pour poursuivre leur route afin de faire la guerre.</a:t>
            </a:r>
          </a:p>
          <a:p>
            <a:pPr>
              <a:buNone/>
            </a:pPr>
            <a:r>
              <a:rPr lang="fr-FR" dirty="0" smtClean="0">
                <a:latin typeface="DejaVu Sans Condensed" pitchFamily="34" charset="0"/>
                <a:ea typeface="DejaVu Sans Condensed" pitchFamily="34" charset="0"/>
                <a:cs typeface="DejaVu Sans Condensed" pitchFamily="34" charset="0"/>
              </a:rPr>
              <a:t> </a:t>
            </a:r>
          </a:p>
          <a:p>
            <a:pPr>
              <a:buNone/>
            </a:pPr>
            <a:r>
              <a:rPr lang="fr-FR" dirty="0" smtClean="0">
                <a:latin typeface="DejaVu Sans Condensed" pitchFamily="34" charset="0"/>
                <a:ea typeface="DejaVu Sans Condensed" pitchFamily="34" charset="0"/>
                <a:cs typeface="DejaVu Sans Condensed" pitchFamily="34" charset="0"/>
              </a:rPr>
              <a:t>Artémis semble </a:t>
            </a:r>
            <a:r>
              <a:rPr lang="fr-FR" dirty="0" smtClean="0">
                <a:latin typeface="DejaVu Sans Condensed" pitchFamily="34" charset="0"/>
                <a:ea typeface="DejaVu Sans Condensed" pitchFamily="34" charset="0"/>
                <a:cs typeface="DejaVu Sans Condensed" pitchFamily="34" charset="0"/>
              </a:rPr>
              <a:t>l’accompagn</a:t>
            </a:r>
            <a:r>
              <a:rPr lang="fr-FR" dirty="0" smtClean="0">
                <a:latin typeface="DejaVu Sans Condensed" pitchFamily="34" charset="0"/>
                <a:ea typeface="DejaVu Sans Condensed" pitchFamily="34" charset="0"/>
                <a:cs typeface="DejaVu Sans Condensed" pitchFamily="34" charset="0"/>
              </a:rPr>
              <a:t>er</a:t>
            </a:r>
            <a:r>
              <a:rPr lang="fr-FR" dirty="0" smtClean="0">
                <a:latin typeface="DejaVu Sans Condensed" pitchFamily="34" charset="0"/>
                <a:ea typeface="DejaVu Sans Condensed" pitchFamily="34" charset="0"/>
                <a:cs typeface="DejaVu Sans Condensed" pitchFamily="34" charset="0"/>
              </a:rPr>
              <a:t> </a:t>
            </a:r>
            <a:r>
              <a:rPr lang="fr-FR" dirty="0" smtClean="0">
                <a:latin typeface="DejaVu Sans Condensed" pitchFamily="34" charset="0"/>
                <a:ea typeface="DejaVu Sans Condensed" pitchFamily="34" charset="0"/>
                <a:cs typeface="DejaVu Sans Condensed" pitchFamily="34" charset="0"/>
              </a:rPr>
              <a:t>à la vue du sacrifice fait en son nom. La biche entre ses mains peut être interpréter comme son remord face à la mort de la jeune fille, celle-ci voulant la remplacer par l’animal.</a:t>
            </a:r>
          </a:p>
          <a:p>
            <a:pPr>
              <a:buNone/>
            </a:pPr>
            <a:endParaRPr lang="fr-FR" dirty="0" smtClean="0">
              <a:latin typeface="DejaVu Sans Condensed" pitchFamily="34" charset="0"/>
              <a:ea typeface="DejaVu Sans Condensed" pitchFamily="34" charset="0"/>
              <a:cs typeface="DejaVu Sans Condensed" pitchFamily="34" charset="0"/>
            </a:endParaRPr>
          </a:p>
          <a:p>
            <a:pPr>
              <a:buNone/>
            </a:pPr>
            <a:r>
              <a:rPr lang="fr-FR" dirty="0" smtClean="0">
                <a:latin typeface="DejaVu Sans Condensed" pitchFamily="34" charset="0"/>
                <a:ea typeface="DejaVu Sans Condensed" pitchFamily="34" charset="0"/>
                <a:cs typeface="DejaVu Sans Condensed" pitchFamily="34" charset="0"/>
              </a:rPr>
              <a:t> La scène se déroulant sur terre est plus tragique </a:t>
            </a:r>
            <a:r>
              <a:rPr lang="fr-FR" dirty="0" smtClean="0">
                <a:latin typeface="DejaVu Sans Condensed" pitchFamily="34" charset="0"/>
                <a:ea typeface="DejaVu Sans Condensed" pitchFamily="34" charset="0"/>
                <a:cs typeface="DejaVu Sans Condensed" pitchFamily="34" charset="0"/>
              </a:rPr>
              <a:t>car </a:t>
            </a:r>
            <a:r>
              <a:rPr lang="fr-FR" dirty="0" smtClean="0">
                <a:latin typeface="DejaVu Sans Condensed" pitchFamily="34" charset="0"/>
                <a:ea typeface="DejaVu Sans Condensed" pitchFamily="34" charset="0"/>
                <a:cs typeface="DejaVu Sans Condensed" pitchFamily="34" charset="0"/>
              </a:rPr>
              <a:t>on y aperçoit le sacrifice quelque temps avant celui ci. Le père se tenant dans l’ombre à l’arrière, comme pour signifier la peine de voir sa fille sacrifiée malgré le besoin ; le sacrificateur sur le point de commettre l’acte fatal empoignant les cheveux d’Iphigénie, cette dernière les yeux bandés attendant son sort. </a:t>
            </a:r>
          </a:p>
          <a:p>
            <a:pPr>
              <a:buNone/>
            </a:pPr>
            <a:endParaRPr lang="fr-FR" dirty="0" smtClean="0">
              <a:latin typeface="DejaVu Sans Condensed" pitchFamily="34" charset="0"/>
              <a:ea typeface="DejaVu Sans Condensed" pitchFamily="34" charset="0"/>
              <a:cs typeface="DejaVu Sans Condensed" pitchFamily="34" charset="0"/>
            </a:endParaRPr>
          </a:p>
          <a:p>
            <a:pPr>
              <a:buNone/>
            </a:pPr>
            <a:r>
              <a:rPr lang="fr-FR" dirty="0" smtClean="0">
                <a:latin typeface="DejaVu Sans Condensed" pitchFamily="34" charset="0"/>
                <a:ea typeface="DejaVu Sans Condensed" pitchFamily="34" charset="0"/>
                <a:cs typeface="DejaVu Sans Condensed" pitchFamily="34" charset="0"/>
              </a:rPr>
              <a:t>On observe à l’arrière plan les bateaux du mythe </a:t>
            </a:r>
            <a:r>
              <a:rPr lang="fr-FR" dirty="0" smtClean="0">
                <a:latin typeface="DejaVu Sans Condensed" pitchFamily="34" charset="0"/>
                <a:ea typeface="DejaVu Sans Condensed" pitchFamily="34" charset="0"/>
                <a:cs typeface="DejaVu Sans Condensed" pitchFamily="34" charset="0"/>
              </a:rPr>
              <a:t>pr</a:t>
            </a:r>
            <a:r>
              <a:rPr lang="fr-FR" dirty="0" smtClean="0">
                <a:latin typeface="DejaVu Sans Condensed" pitchFamily="34" charset="0"/>
                <a:ea typeface="DejaVu Sans Condensed" pitchFamily="34" charset="0"/>
                <a:cs typeface="DejaVu Sans Condensed" pitchFamily="34" charset="0"/>
              </a:rPr>
              <a:t>êts</a:t>
            </a:r>
            <a:r>
              <a:rPr lang="fr-FR" dirty="0" smtClean="0">
                <a:latin typeface="DejaVu Sans Condensed" pitchFamily="34" charset="0"/>
                <a:ea typeface="DejaVu Sans Condensed" pitchFamily="34" charset="0"/>
                <a:cs typeface="DejaVu Sans Condensed" pitchFamily="34" charset="0"/>
              </a:rPr>
              <a:t> </a:t>
            </a:r>
            <a:r>
              <a:rPr lang="fr-FR" dirty="0" smtClean="0">
                <a:latin typeface="DejaVu Sans Condensed" pitchFamily="34" charset="0"/>
                <a:ea typeface="DejaVu Sans Condensed" pitchFamily="34" charset="0"/>
                <a:cs typeface="DejaVu Sans Condensed" pitchFamily="34" charset="0"/>
              </a:rPr>
              <a:t>à partir</a:t>
            </a:r>
            <a:r>
              <a:rPr lang="fr-FR" dirty="0" smtClean="0">
                <a:latin typeface="DejaVu Sans Condensed" pitchFamily="34" charset="0"/>
                <a:ea typeface="DejaVu Sans Condensed" pitchFamily="34" charset="0"/>
                <a:cs typeface="DejaVu Sans Condensed" pitchFamily="34" charset="0"/>
              </a:rPr>
              <a:t>.</a:t>
            </a:r>
            <a:endParaRPr lang="fr-FR" dirty="0" smtClean="0">
              <a:latin typeface="DejaVu Sans Condensed" pitchFamily="34" charset="0"/>
              <a:ea typeface="DejaVu Sans Condensed" pitchFamily="34" charset="0"/>
              <a:cs typeface="DejaVu Sans Condensed"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latin typeface="Algerian" pitchFamily="82" charset="0"/>
              </a:rPr>
              <a:t>FIN…</a:t>
            </a:r>
            <a:endParaRPr lang="fr-FR" sz="5400" dirty="0">
              <a:latin typeface="Algerian" pitchFamily="82" charset="0"/>
            </a:endParaRPr>
          </a:p>
        </p:txBody>
      </p:sp>
      <p:sp>
        <p:nvSpPr>
          <p:cNvPr id="3" name="Espace réservé du contenu 2"/>
          <p:cNvSpPr>
            <a:spLocks noGrp="1"/>
          </p:cNvSpPr>
          <p:nvPr>
            <p:ph idx="1"/>
          </p:nvPr>
        </p:nvSpPr>
        <p:spPr>
          <a:xfrm>
            <a:off x="457200" y="4365104"/>
            <a:ext cx="8229600" cy="1761059"/>
          </a:xfrm>
        </p:spPr>
        <p:txBody>
          <a:bodyPr/>
          <a:lstStyle/>
          <a:p>
            <a:pPr>
              <a:buNone/>
            </a:pPr>
            <a:r>
              <a:rPr lang="fr-FR" dirty="0" smtClean="0">
                <a:latin typeface="Bernard MT Condensed" pitchFamily="18" charset="0"/>
              </a:rPr>
              <a:t>ELIS </a:t>
            </a:r>
            <a:r>
              <a:rPr lang="fr-FR" dirty="0" err="1" smtClean="0">
                <a:latin typeface="Bernard MT Condensed" pitchFamily="18" charset="0"/>
              </a:rPr>
              <a:t>Devrim</a:t>
            </a:r>
            <a:r>
              <a:rPr lang="fr-FR" dirty="0" smtClean="0">
                <a:latin typeface="Bernard MT Condensed" pitchFamily="18" charset="0"/>
              </a:rPr>
              <a:t> </a:t>
            </a:r>
          </a:p>
          <a:p>
            <a:pPr>
              <a:buNone/>
            </a:pPr>
            <a:r>
              <a:rPr lang="fr-FR" dirty="0" smtClean="0">
                <a:latin typeface="Bernard MT Condensed" pitchFamily="18" charset="0"/>
              </a:rPr>
              <a:t>GEORGES Teddy</a:t>
            </a:r>
            <a:endParaRPr lang="fr-FR" dirty="0">
              <a:latin typeface="Bernard MT Condensed" pitchFamily="18" charset="0"/>
            </a:endParaRPr>
          </a:p>
        </p:txBody>
      </p:sp>
      <p:pic>
        <p:nvPicPr>
          <p:cNvPr id="1026" name="Picture 2" descr="C:\WINDOWS\Temp\Temporary Internet Files\Content.IE5\KP2OLW7Z\MP900405306[1].jpg"/>
          <p:cNvPicPr>
            <a:picLocks noChangeAspect="1" noChangeArrowheads="1"/>
          </p:cNvPicPr>
          <p:nvPr/>
        </p:nvPicPr>
        <p:blipFill>
          <a:blip r:embed="rId2" cstate="print"/>
          <a:srcRect/>
          <a:stretch>
            <a:fillRect/>
          </a:stretch>
        </p:blipFill>
        <p:spPr bwMode="auto">
          <a:xfrm>
            <a:off x="3347864" y="1382030"/>
            <a:ext cx="5796136" cy="5475970"/>
          </a:xfrm>
          <a:prstGeom prst="rect">
            <a:avLst/>
          </a:prstGeom>
          <a:noFill/>
        </p:spPr>
      </p:pic>
      <p:pic>
        <p:nvPicPr>
          <p:cNvPr id="1028" name="Picture 4" descr="C:\WINDOWS\Temp\Temporary Internet Files\Content.IE5\KP2OLW7Z\MC900404647[1].wmf"/>
          <p:cNvPicPr>
            <a:picLocks noChangeAspect="1" noChangeArrowheads="1"/>
          </p:cNvPicPr>
          <p:nvPr/>
        </p:nvPicPr>
        <p:blipFill>
          <a:blip r:embed="rId3" cstate="print"/>
          <a:srcRect/>
          <a:stretch>
            <a:fillRect/>
          </a:stretch>
        </p:blipFill>
        <p:spPr bwMode="auto">
          <a:xfrm>
            <a:off x="395536" y="1052736"/>
            <a:ext cx="1695450" cy="1835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5000" fill="hold"/>
                                        <p:tgtEl>
                                          <p:spTgt spid="1026"/>
                                        </p:tgtEl>
                                        <p:attrNameLst>
                                          <p:attrName>ppt_x</p:attrName>
                                        </p:attrNameLst>
                                      </p:cBhvr>
                                      <p:tavLst>
                                        <p:tav tm="0">
                                          <p:val>
                                            <p:strVal val="#ppt_x"/>
                                          </p:val>
                                        </p:tav>
                                        <p:tav tm="100000">
                                          <p:val>
                                            <p:strVal val="#ppt_x"/>
                                          </p:val>
                                        </p:tav>
                                      </p:tavLst>
                                    </p:anim>
                                    <p:anim calcmode="lin" valueType="num">
                                      <p:cBhvr>
                                        <p:cTn id="8" dur="15000" fill="hold"/>
                                        <p:tgtEl>
                                          <p:spTgt spid="1026"/>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5000" fill="hold"/>
                                        <p:tgtEl>
                                          <p:spTgt spid="2"/>
                                        </p:tgtEl>
                                        <p:attrNameLst>
                                          <p:attrName>ppt_x</p:attrName>
                                        </p:attrNameLst>
                                      </p:cBhvr>
                                      <p:tavLst>
                                        <p:tav tm="0">
                                          <p:val>
                                            <p:strVal val="#ppt_x"/>
                                          </p:val>
                                        </p:tav>
                                        <p:tav tm="100000">
                                          <p:val>
                                            <p:strVal val="#ppt_x"/>
                                          </p:val>
                                        </p:tav>
                                      </p:tavLst>
                                    </p:anim>
                                    <p:anim calcmode="lin" valueType="num">
                                      <p:cBhvr>
                                        <p:cTn id="12" dur="15000" fill="hold"/>
                                        <p:tgtEl>
                                          <p:spTgt spid="2"/>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5000" fill="hold"/>
                                        <p:tgtEl>
                                          <p:spTgt spid="1028"/>
                                        </p:tgtEl>
                                        <p:attrNameLst>
                                          <p:attrName>ppt_x</p:attrName>
                                        </p:attrNameLst>
                                      </p:cBhvr>
                                      <p:tavLst>
                                        <p:tav tm="0">
                                          <p:val>
                                            <p:strVal val="#ppt_x"/>
                                          </p:val>
                                        </p:tav>
                                        <p:tav tm="100000">
                                          <p:val>
                                            <p:strVal val="#ppt_x"/>
                                          </p:val>
                                        </p:tav>
                                      </p:tavLst>
                                    </p:anim>
                                    <p:anim calcmode="lin" valueType="num">
                                      <p:cBhvr>
                                        <p:cTn id="16" dur="15000" fill="hold"/>
                                        <p:tgtEl>
                                          <p:spTgt spid="1028"/>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1" end="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88640"/>
            <a:ext cx="7772400" cy="1470025"/>
          </a:xfrm>
        </p:spPr>
        <p:txBody>
          <a:bodyPr/>
          <a:lstStyle/>
          <a:p>
            <a:r>
              <a:rPr lang="fr-FR" dirty="0">
                <a:latin typeface="Baskerville Old Face" pitchFamily="18" charset="0"/>
              </a:rPr>
              <a:t>Mythe d’Iphigénie </a:t>
            </a:r>
          </a:p>
        </p:txBody>
      </p:sp>
      <p:sp>
        <p:nvSpPr>
          <p:cNvPr id="3" name="Sous-titre 2"/>
          <p:cNvSpPr>
            <a:spLocks noGrp="1"/>
          </p:cNvSpPr>
          <p:nvPr>
            <p:ph type="subTitle" idx="1"/>
          </p:nvPr>
        </p:nvSpPr>
        <p:spPr>
          <a:xfrm>
            <a:off x="1187624" y="1556792"/>
            <a:ext cx="6584776" cy="4082008"/>
          </a:xfrm>
        </p:spPr>
        <p:txBody>
          <a:bodyPr>
            <a:normAutofit/>
          </a:bodyPr>
          <a:lstStyle/>
          <a:p>
            <a:r>
              <a:rPr lang="fr-FR" dirty="0">
                <a:solidFill>
                  <a:schemeClr val="tx1"/>
                </a:solidFill>
                <a:latin typeface="Baskerville Old Face" pitchFamily="18" charset="0"/>
              </a:rPr>
              <a:t>Fille de Clytemnestre et d'Agamemnon. D'après la légende la plus célèbre, Iphigénie était destinée à être sacrifiée </a:t>
            </a:r>
            <a:r>
              <a:rPr lang="fr-FR" dirty="0" smtClean="0">
                <a:solidFill>
                  <a:schemeClr val="tx1"/>
                </a:solidFill>
                <a:latin typeface="Baskerville Old Face" pitchFamily="18" charset="0"/>
              </a:rPr>
              <a:t>à </a:t>
            </a:r>
            <a:r>
              <a:rPr lang="fr-FR" dirty="0">
                <a:solidFill>
                  <a:schemeClr val="tx1"/>
                </a:solidFill>
                <a:latin typeface="Baskerville Old Face" pitchFamily="18" charset="0"/>
              </a:rPr>
              <a:t>Artémis, par son père et sur les conseils du devin Calchas. Artémis avait retenu la flotte d’Agamemnon à Aulis, l’empêchant de se rendre à Troie pour mener la guerre</a:t>
            </a:r>
            <a:r>
              <a:rPr lang="fr-FR" dirty="0">
                <a:solidFill>
                  <a:schemeClr val="tx1"/>
                </a:solidFill>
              </a:rPr>
              <a:t>. </a:t>
            </a:r>
          </a:p>
          <a:p>
            <a:endParaRPr lang="fr-FR"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dirty="0">
                <a:latin typeface="Baskerville Old Face" pitchFamily="18" charset="0"/>
              </a:rPr>
              <a:t>Son père appela Iphigénie avec un faux prétexte, lui certifiant un mariage avec Achille. La vérité fut qu’elle devait mourir sous le couteau sacrificateur, mais </a:t>
            </a:r>
            <a:r>
              <a:rPr lang="fr-FR" dirty="0" smtClean="0">
                <a:latin typeface="Baskerville Old Face" pitchFamily="18" charset="0"/>
              </a:rPr>
              <a:t>prise </a:t>
            </a:r>
            <a:r>
              <a:rPr lang="fr-FR" dirty="0">
                <a:latin typeface="Baskerville Old Face" pitchFamily="18" charset="0"/>
              </a:rPr>
              <a:t>de remords Artémis la remplaça par une biche. Artémis la transporta en Tauride </a:t>
            </a:r>
            <a:r>
              <a:rPr lang="fr-FR" dirty="0" smtClean="0">
                <a:latin typeface="Baskerville Old Face" pitchFamily="18" charset="0"/>
              </a:rPr>
              <a:t>où </a:t>
            </a:r>
            <a:r>
              <a:rPr lang="fr-FR" dirty="0">
                <a:latin typeface="Baskerville Old Face" pitchFamily="18" charset="0"/>
              </a:rPr>
              <a:t>elle devint grande prêtresse d’Artémis, son travail étant d’immoler les étrangers au nom de la déesse.</a:t>
            </a:r>
          </a:p>
          <a:p>
            <a:endParaRPr lang="fr-FR" dirty="0"/>
          </a:p>
        </p:txBody>
      </p:sp>
      <p:pic>
        <p:nvPicPr>
          <p:cNvPr id="12289" name="Picture 1" descr="C:\WINDOWS\Temp\Temporary Internet Files\Content.IE5\QTCO3LT1\MC900300081[1].wmf"/>
          <p:cNvPicPr>
            <a:picLocks noChangeAspect="1" noChangeArrowheads="1"/>
          </p:cNvPicPr>
          <p:nvPr/>
        </p:nvPicPr>
        <p:blipFill>
          <a:blip r:embed="rId2" cstate="print"/>
          <a:srcRect/>
          <a:stretch>
            <a:fillRect/>
          </a:stretch>
        </p:blipFill>
        <p:spPr bwMode="auto">
          <a:xfrm rot="2877259">
            <a:off x="7362398" y="5684661"/>
            <a:ext cx="1805026" cy="643738"/>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gn="ctr">
              <a:buNone/>
            </a:pPr>
            <a:r>
              <a:rPr lang="fr-FR" dirty="0">
                <a:latin typeface="Baskerville Old Face" pitchFamily="18" charset="0"/>
              </a:rPr>
              <a:t>Mais un jour l’étranger fut son frère, Oreste, et son amis Pylade. Ils furent alors prisonniers, Oreste est alors conduit au temple où Iphigénie officiait pour y être immolé, mais celle-ci voulant sauver son frère qu’elle a </a:t>
            </a:r>
            <a:r>
              <a:rPr lang="fr-FR" dirty="0" smtClean="0">
                <a:latin typeface="Baskerville Old Face" pitchFamily="18" charset="0"/>
              </a:rPr>
              <a:t>reconnu </a:t>
            </a:r>
            <a:r>
              <a:rPr lang="fr-FR" dirty="0">
                <a:latin typeface="Baskerville Old Face" pitchFamily="18" charset="0"/>
              </a:rPr>
              <a:t>alors elle fit annuler le sacrifice. Elle </a:t>
            </a:r>
            <a:r>
              <a:rPr lang="fr-FR" dirty="0" smtClean="0">
                <a:latin typeface="Baskerville Old Face" pitchFamily="18" charset="0"/>
              </a:rPr>
              <a:t>prétend</a:t>
            </a:r>
            <a:r>
              <a:rPr lang="fr-FR" dirty="0" smtClean="0">
                <a:latin typeface="Baskerville Old Face" pitchFamily="18" charset="0"/>
              </a:rPr>
              <a:t>it</a:t>
            </a:r>
            <a:r>
              <a:rPr lang="fr-FR" dirty="0" smtClean="0">
                <a:latin typeface="Baskerville Old Face" pitchFamily="18" charset="0"/>
              </a:rPr>
              <a:t> </a:t>
            </a:r>
            <a:r>
              <a:rPr lang="fr-FR" dirty="0">
                <a:latin typeface="Baskerville Old Face" pitchFamily="18" charset="0"/>
              </a:rPr>
              <a:t>que l’étranger était coupable d’un matricide, il ne pouvait être sacrifié avant d'avoir été purifié.</a:t>
            </a:r>
          </a:p>
          <a:p>
            <a:endParaRPr lang="fr-FR" dirty="0"/>
          </a:p>
        </p:txBody>
      </p:sp>
      <p:pic>
        <p:nvPicPr>
          <p:cNvPr id="11265" name="Picture 1" descr="C:\WINDOWS\Temp\Temporary Internet Files\Content.IE5\UJXN0H1A\MC900287500[1].wmf"/>
          <p:cNvPicPr>
            <a:picLocks noChangeAspect="1" noChangeArrowheads="1"/>
          </p:cNvPicPr>
          <p:nvPr/>
        </p:nvPicPr>
        <p:blipFill>
          <a:blip r:embed="rId2" cstate="print"/>
          <a:srcRect/>
          <a:stretch>
            <a:fillRect/>
          </a:stretch>
        </p:blipFill>
        <p:spPr bwMode="auto">
          <a:xfrm>
            <a:off x="7960055" y="0"/>
            <a:ext cx="1183945" cy="1624842"/>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dirty="0">
                <a:latin typeface="Baskerville Old Face" pitchFamily="18" charset="0"/>
              </a:rPr>
              <a:t>Iphigénie grâce à son stratagème pris la fuite avec son frère et Pylade, tout en emportant la statue d’Artémis (But premier de Oreste lors de son arrivée). Ils mirent </a:t>
            </a:r>
            <a:r>
              <a:rPr lang="fr-FR" dirty="0" smtClean="0">
                <a:latin typeface="Baskerville Old Face" pitchFamily="18" charset="0"/>
              </a:rPr>
              <a:t>cap </a:t>
            </a:r>
            <a:r>
              <a:rPr lang="fr-FR" dirty="0">
                <a:latin typeface="Baskerville Old Face" pitchFamily="18" charset="0"/>
              </a:rPr>
              <a:t>vers la Grèce par des vents favorables. </a:t>
            </a:r>
          </a:p>
          <a:p>
            <a:endParaRPr lang="fr-FR" dirty="0"/>
          </a:p>
        </p:txBody>
      </p:sp>
      <p:pic>
        <p:nvPicPr>
          <p:cNvPr id="10241" name="Picture 1" descr="C:\WINDOWS\Temp\Temporary Internet Files\Content.IE5\QTCO3LT1\MC900295588[1].wmf"/>
          <p:cNvPicPr>
            <a:picLocks noChangeAspect="1" noChangeArrowheads="1"/>
          </p:cNvPicPr>
          <p:nvPr/>
        </p:nvPicPr>
        <p:blipFill>
          <a:blip r:embed="rId2" cstate="print"/>
          <a:srcRect/>
          <a:stretch>
            <a:fillRect/>
          </a:stretch>
        </p:blipFill>
        <p:spPr bwMode="auto">
          <a:xfrm>
            <a:off x="6234820" y="3645024"/>
            <a:ext cx="2909180" cy="2996697"/>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30139 0.20139 L 0.24201 -0.22894 " pathEditMode="relative" ptsTypes="AA">
                                      <p:cBhvr>
                                        <p:cTn id="6" dur="2000" fill="hold"/>
                                        <p:tgtEl>
                                          <p:spTgt spid="102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dirty="0" smtClean="0">
                <a:latin typeface="Algerian" pitchFamily="82" charset="0"/>
              </a:rPr>
              <a:t>RACINE</a:t>
            </a:r>
            <a:endParaRPr lang="fr-FR" dirty="0">
              <a:latin typeface="Algerian" pitchFamily="82" charset="0"/>
            </a:endParaRPr>
          </a:p>
        </p:txBody>
      </p:sp>
      <p:sp>
        <p:nvSpPr>
          <p:cNvPr id="3" name="Espace réservé du contenu 2"/>
          <p:cNvSpPr>
            <a:spLocks noGrp="1"/>
          </p:cNvSpPr>
          <p:nvPr>
            <p:ph idx="1"/>
          </p:nvPr>
        </p:nvSpPr>
        <p:spPr>
          <a:xfrm>
            <a:off x="457200" y="5085184"/>
            <a:ext cx="8229600" cy="1040979"/>
          </a:xfrm>
        </p:spPr>
        <p:txBody>
          <a:bodyPr/>
          <a:lstStyle/>
          <a:p>
            <a:endParaRPr lang="fr-FR" dirty="0" smtClean="0"/>
          </a:p>
          <a:p>
            <a:endParaRPr lang="fr-FR" dirty="0"/>
          </a:p>
        </p:txBody>
      </p:sp>
      <p:sp>
        <p:nvSpPr>
          <p:cNvPr id="2050" name="AutoShape 2" descr="data:image/jpeg;base64,/9j/4AAQSkZJRgABAQAAAQABAAD/2wCEAAkGBxQTEhQUExQVFRUXGBgYFxgYGBcYGhkcFxgXGBsXGhUYHigiHholHBcaITEhJSkrLi4uGx8zODMsNygtLisBCgoKBQUFDgUFDisZExkrKysrKysrKysrKysrKysrKysrKysrKysrKysrKysrKysrKysrKysrKysrKysrKysrK//AABEIAPwAtQMBIgACEQEDEQH/xAAcAAABBQEBAQAAAAAAAAAAAAAAAQQFBgcCAwj/xAA6EAACAQMCBAQEBQMEAgIDAAABAhEAAyESMQQFQVEGImFxEzKBkQdCobHwFFLBI9Hh8RUzYpJDcrL/xAAUAQEAAAAAAAAAAAAAAAAAAAAA/8QAFBEBAAAAAAAAAAAAAAAAAAAAAP/aAAwDAQACEQMRAD8A2GiliiKBQKNNArqgSKTTXVFBzppdNLRQJppNNdUUCaaNNGsZ9N/SgNQGmiK6omg500umuopZoONNJFelJQcRRFd0UHEUEV0a5oEopaKDmiiigVa6rla6oCiiigKKK8OL4tbalnYKAJJP3+8A0HPMeMFq2Xbp/n+T9Ko/NPxDW00DSR7iZgn5p3iMRj1qL8deLkvKqWrmIOoAkZIgjV2A/wD6rNOMtRcZe2mFj+6MH/egtvMfH966CFhU7xJ9yduvXtXjyzx7fsNBeQCMEahAGV6ROc+1VO1KIYICkmDsWjDAd4Mio248+ooN/TxlNtWkLjUeoz8uT9evb2qD5j4ha4GDXljUV04wBuxzLE9B6jesls8wYACTHbJn+ClfmLTPcQYn+dBQX1fGfFcI6uri5aO6nbbJHb2/XrWuch8QWeKto1t11MJ0TkRuPWK+deX8FbuA3WYKQNKgD5sGd9vUe1SNjibnDsly1r0oRJbHmOZjpvsOnWg+jqWobwlzj+r4VLxgMZDAGcqYqYoFpKKKANc0ppKAooooOaIrqKIoEWuqFFLFAlFLSUAayPx3zxy5VSyhjJg9BgYIwRpP6VpPiLnC8LZa4wnoBtk9/TvXzzznmrvdZjnPTaf5ig8OK4NpJUGZgjJgkSQfYEfcVH3eFuZJBgTnpgZgn0r0PFMpYCQJmDGMd/UR9qe8PzpwqgglAoRln5gGLfqMfSg9UQvw0m4AFmBEsRIxq/Ku+MzVfSzJP71P/wDlhoHwgEEOCg382Qw9RMeoHSTUUirAEEtqGehH77x9KDtbBCK3r5dxPQn1rq7Yk6dugwTJrlOGZ9RWY1evrsOuxqYPK7ty2jBQMeYkdjER1iKCK4PintHRqIAOoRjzbSZHvVi4jiGbhwgtgxjUzEMRvJnMz6bGol+HBZQwEowBI2iDj3wTU0OfLasvaVLhZ93bygiJiGmYPcCgsP4S82Fq+9vGi4o1DsyzEHrWx1gP4f8AHpZ4oXGXUsR7EsIPrHr61vtp9QDDqJoOqKKKBDRSmkoCkpaKBaKSaJoO1FBFcqaWaANJQa8786Wjsf2oM0/FDnttlFoEalJ/bDD0yR/1WacLxKSpZQwAJaeukdx0mZ9KmvFLl7hV8DPliGxnf659qgrnJXGoowOiJ6EyBkLvtP0FA74S1w983JOhtraxMiFJI/8AllvsKjOb8mNoK6EkFQx9JZl6e0/WmirBIJj69p2PepHheHvOrLbllIzIA6HucfrQMuAsXbpUKIgfNIEASZ7xn9YpzxvCMjf6hD9wsYxME/3AEYzXPCcA2oyQnQmT3jJ6Crny/wAHXTaJ0kqJjQJwc9RvmgTkHhU8Wmqy5AEdApEqAZyehIx3mtE5Z4VW1wotMQTmSROSST2qA/Djkl/hrjyrC2QfmEbmYHc1odxpoMZ57wFvhL8MCZK6X+UZglRGFyInfNVrm3+veUomDgKJ/Ljy94EZOSa2DxZyL4yNqHTvnBB3rGOcWLnDuVM7/Y5j60EryDlDNxSW9UaXg9V1dNtvc+lfQfCoQig7gCf+6+XuVcUVcMGIMzO5wZE/Svo3wnzE3+HRyADABjb1gdBPSgmaUUlKKANJQTSUBRRRQIaSaKKBRS0i0tAVGeIeYfBss0ajBxE7giY96k6qH4mW2/pgykrpJJI7aT/mP1oMa57fa7c1aTk7bme09TB26YqNXiWQrcRhIB9YJlSCD3Hb07U7v8Yw09hPrMkEn6wBTK69tjmJaTg+0b9d6APEBwdQ8xnzf5I2npilt8wKN/pM6jGqTv3k/evezwIKqFIJMltzgxHtuRXJ4NV1C5KmJTrnUAMeoDfagmfCPBfFvNABADSewMdMSMA4/wA1r/Kub6VFuzad1QeZ2IUTjEnesh8IXnLwmQAMDMHfptEzV8u+MxZUi8twQYtogBduzMSCtpd4BkkbdqCZ5h49tWSFvWLyE/mADp/9hUryjnCcQNVsypE+v1rPON4u/wAVaW/8N7aO7Iod1uKSu4kKCpwc5GCOlX/wtwfw7AQoFcCGA7/9UDDxT4tsWItuZdtkXLH6fr9Kyvxpe+Kuv4LWwMq0hpg5BjY1Kcx4g2OPv3GsteuB9FsCFUQgYKbpVoJUk7bZkU28W8zv3bYa4mgXLJuIGIaQJyGVV7EZHQHNBWOWCXUXICsQSTiOm/bb0r6R5FwypZQLBBAMiIOB26RFfNFrmS6EVhqIOTMiMYAI981tX4Tcy+JZddgsQPed/XAFBfqKKKANJSmkoCiiig4ooooOlpa4FLNB1VC8f8wLRaRs4ET1OZI6gRV4vPCk7QKyTx1cAu67dzzCGmQYyYj/AKoKc3LNIJcwJMFRIjqGj2P8FRPE2FBgGZOT0z/xG1PeH4hl8udBPngTAyM+mTTPiOJLQAQYztEd+vagkOIsCxi3cLHRquKcIJxESZP+01GXPOTIVB139OhNetnhX1SR8wJzsZBggnevN10EjrmOooNr/C63aPDeSCZIMgSMDFWu/wAtRlI0rn5vKp1RsWBEEjpNZv8AhK5HxCD5SwGnaIUTIneZ/StUFygr9nk7fEHnfSuAJ0qo3IVFgDtU4iBTTTj+M0wFyxMAVD8X4lt8PcW3fS6GkedUYofWR0zQRvOeGB5i9tl1JftK0TjVbBGr7R9qr3irw98NLrliVKHBYuZ6b7DH1qZ8VeJuGbi+DW0+q6LomOilSrA9ev6V5eP+KH9O8dRAzHWgyHk1galmNJ3MTEruPXNbp+GPLVtWmK/mABHYiD981gvLIkYyB5eo9iI2xW5fhYzKjqxSJwFJbLQZJgRPb3oL/RSTRNAppKCaSgWiikoOJpaSigKJorx4niFQEsQPrQZ9+I3O7ms2EbSgXUxwZ2gT75+ntWdPZdyDqGkMVkxJJycYmBvU943djdush1ofSInTM7xtjvHrVL4h2JMCIJO8b77/AL+v3BzzTgjbDEnbErOSSRpnuAJn1FePLOBXJcwYnffH+Tj2Brz44NLCZBJkTM6QDM9YkfrimWtu4H1AH1oJO6H+G2sFQPl1CDIOInqPbpUbw9sswBPX9aW/qxrJM57x9TScK8OADmcAdT7UGw/hnwnw0Or5myQfoP8AFaI1ZV4B57DNacyVMTO+JP2mtI/qwRQRPOObpwx+I7eiiCSSegAGcVE868S8JdtaLvEWwzjyqZlT0PpB71beESG1/m2Hp7djUT4ia66sqqDJgymoe+Ou9BmPFtwQ4lf6cs7AqNfmILQASHIz1FSnjq8Ra0NAJhRMD2ntmM11f5MycQt040kDbSAFEbH+YqufiBzD4jqomTnPUf5oILg7BXGIHUNiR1nrvv61rP4b8ZobSQTIPmPfBkDviO+1Zla5wBbtrbtjA85/uIJjp2/arl4F5q5bSPM2AMQSNU7+k7+1BtANFedidInfrXdAs0s0lFAs0UlFBzRRTbjrxVDpEt+Udz0FBxxPMFSqd4g5lrUAMB3+oxv0/mKgOYeJPh3lkE5grIGuNsdtWf3qvc159rLFRAJMgMWOG6uRmI7Dr2oI7juPuLdcCGJ0r3kKSyqDjaaa8bxMkQjK22pW6bAiBnfrXNu4ZZlQETqJ7FYOT1iBXKXHZiwwYDHEDGQSBQM04I3HCDcmACQM4x/j3FOOVOEuaXlQMnaf2OekgGuL5bVqJDSBnVsMiDimhuebYfqO5xFB783ZNfkyNp7+mdonavTl3GsqMomMyC2PosDIjuaZXXnYEdcSf1NJbukGRgmPrEf5FBMeHbjC4IP5vqdUTPsB9K1Tg+YkDb367dgKz3w9ctsArIwaSfiA5JjY+kDFXIWWAGli46EYOwIUqdjBB3iCD1oLBwXiBVaGBH3xUpxniG2iatQHbOfaKpV3m+NDrq9Cftk9cb1XeOeZ0syiZgkEDrHf6zQT/i/xWhXGfL5oP+Y/SszXjFvXdd2QNh1gRA7T3+tNua8d8RgoMqDv/cf9h0rwRSsetBMcVYAdQolc5yM6m7neI+1XLwiFsXpU+Yhl6ENp8xAkd1j3X7U21cAhShzvkemJj9amuUs2sMgl4kCDCgrO3UxPag3Tk/Gi5bU7Eid56n/apCqj4Q4glFkFcACT3I+5wcevpVtU0HVJS0lAUtFFB5u0Cqn4h56oUQ2Z/UAnHfaasfMHhCe38FZ14jAe4AHaDljue312/wAUFI4tyzwvzdOk6mAAk9Jpf6hQFuMxuHRpycqAq6AOuATHse1enFsqFmViFZiY+WBJOnIORO3t61V7t/UTElZMZgjr8oxG5+tBM/8AmtDsYwWEgiflO3sN/rUba5iQLqyT8Tck/sex/wAUzuXc4z6n98HevG8xnPagdvafcgkSNvXpPT2pxxXB2tAZGmTDDqpiRg9IP6V58NzIrae2SdLAfeZMHuVkT/zTJiQcEEdM0Dr4dwJqOV+XJmP9jikXg3uEwknfHQDt9q8OGdwDAw2CDkMR6d9qfcRzRlKqFQbysAwffuN6CSW9at21CEljMrqmCDgSu8jP1Harv+HXMFdGt3CA0j6fMRAnbzH2isnQ7mYJPvvVl5DxnwnRVaG1rMxnTkEQMYAzOPrQajz7lAK5ABzH/BrOOf8ADOoKTuVUCcZYf91svL9V2xbzMic4mDVC8b8rNm4pCkqXXQRnJPlH3wKDPOf8ma1D7iMlQYH/AETH2ry5VxAWZGSNIMSFBOf0nI7VqHFchg27N7/3XEZ2EwJbVgrMSAB0GSazTxByo8PcOIRywU9ipyv07UDg8VbY+S0IUQWJMnJEkgwSc49KdJxKq4jVkQ2k5jBPX/MAiq3a4gAf4G31r3TiSxkwPfP8/wCKDYvCXMwQAdXlDEkjIAJMY2Ed849caFw14EesViXh++fICT5oOroVG4642MfetT5PxSwqhixxOD/b1O07mKCwUVyrV1QLRRRQRHMb3kMxjv2++Pesl8UcYbbnUx7AbyBnSc+vpvWkc2BBPUGdumPt1OD6VlHOrbPd0CQigKQJhm7R3EjGaCsOrsJhgNh69JmktcEvU5gwBtgTJ/narF/46Q0gFgIgkAYMx64Ge00zscodWm78RUuT50AEEeb5TgicEbeuIoI7+mBWIIhZnfEnzfTr9KbvwUSNX6YMdAfap/4Fu2JTWXIiGUaV2yWnP2r15a5+HhELAHTlgwAkfIMNGc+29BUrlojdYB2I67dPT/NLaSCIGrPmG+2Z9op/zLhXkEqQY3aJaMQRO/pvmo97hECBPttuZHbegl249bqBGUIRrhgIGo+YA/oJ7VDNwTxIVjG5AJH3A/WpG2sqVgkYOMxuQ2ke8H2FeD8ebchJCmJBP3H3oG/BPnp6b9qt3g3ltu++limuMa3CLliYg/Md8TVW4W0Gk6oiY9D7z/Iqx+DuJtJe0cRhWPlfGjYiHEYBjeg2/lVl7KAOAxH5hGdvcV1zGwt9VEjUjLcWejKcSO3Sozg+QvZE2HhSDpRpKZggYOAe4+xp5wvMiwHx7TWjOglo06h0FwYg9J0z2oIviOGN10f4bBhI1ifLmYG409wdt6z38Q+BuurOVjSx1iMkqI1htzg/YdYrQuL5ktk6Cxl2l1YwACZkNAjp1/2przPh/wCuQlPk8sEjzKygzIJzgx6jbpQYtyZrIzdmCQJB6ZmMV6obY84mMhVkTAwJb2HbtTbmvD6L1y2wKsrlSBiO2/oQfqK8rVodz+mPURvQWTl/E3UZHUlJGDkyAIwD0O3vGa1TwpxFy4okQJViMSQIOe2+2+elYzw/NWChT5oXShx5ZbVAG2TuZq8eE+etbAfSdInUCcGfSMbzIP0zQbBbavZTUVwHGB11AjPt2BjHpUlbaaD1opJooK7z0KqM5HyqWMbmASI+oA+tZYLTq0HStydTvpz5oJBPqRt6mtL8acSVtqoMaiATn3EesgVUOT8jd2Vi+mf7hq3jJk4GOuT6UDH+ili94/6b4CiCXOltLEnImIIiINe78uAsIysNNswzCTpUuVQk7qvl37jepniOStejz20gmCB5i0zkY6b+gFeT8PctgJpVpJClZDdCwbYMsT5emSNzQVznHKMvDEfD3kgq2RkFQIIO6kY+9M7L2iRcZijoVBXSTOiPMjL9MYO84Im58dwt25/7LagjACCRG24mAdO3p1qA4jls4OkAmf132A+lBUdKyQhIUsYJEExAmATnSc/Woi7ZyQfeO3T74irrzXlLBSBBjzHMlSwGB2Hb2J61VmUl9J+aYjoegzO8yPqM0HhsuenUfqDOR2imjqr5yJmQc98+1TN3l7XfJaQ/EEBjgAkiQNJMyfft2pjZt6W0FB8TAhu/f60DTh7MNDQBvJHsOtTNizJH6nfHSf2+tOm4IqPkXXknYnUDqgA9CDEZ71xeHwyLth/IxmDEyIkMPSRj0oL9+H3ihrDDhOJn4bECxcP5ZP8A6mOwAxHvFaTxNrc9Ihh3FY5YKcXZYFCjAZKsShMERpPy7/err+H/AInFxRwd5ib9pSFYkn4qKAZ1f3qDB9poH/EcvtrcGGXuCNSkemYJrjm3LkKG5bjC6iVwHAGduwON4MVOcQmy/bEj2nvULzPg7hVtKwYgEbEiYkev+aDJ/wARkt30t8XadXBbQ4XMA4WSBkyp/wDtVV4W1qG6r38v8G1aZzzlavy7iLrBQQpMEBTqVgBLdywBAjuKypLEsFBGf0+tA9tKMhWUzvIjr19Km+WXVUC2AC0gyBmV/wCMz36VC8BbCONWQDkyVkf91OkqGGll7HMDp16nuY74GRQaR4O49ykaYCwBMbbzHSd59fvc+C4ksT/P5/zWfeB7khxORB2HXrAO5/29avXCs059f0oJYUtcpRQRHNOC1OGidOx7d64s2BoI0bGRIjPuM1NMtcMn1oKtzgxDRn/TGZEksF0z7ExTcDzYDEKpWBpnUSJiRCgBSYnOameP4Ug641QSYmARJnOfP5utRd/ShUEElpyYXrJl3wfUL99qBP6Jk/8AXoUFgxK3DqLCIHlA8uMqZ3OagecnRcYPEyX0QRGZOCB5exFTpcyxRwyn5lYBpHWLqnEETDCvDn3DkhAwkKBjBgCdLDG/mYfT1oIG1dDXFVAHyQMAHS6aQymfOpGCNwQ3eapXOeFC3Ezuqk5EyoEiAe4YfT0qb51ZRUVbiqVXUAk5UmHIUwYU6z5SMGY3geHiXgkbhDdtWygDykRKgAFtQAz08wjfaaDy5DxjF2DAdSFjYDSTsDMwBG1L4u5UH86gLcAHlLqG2J06DB2zAkbiq7yzjyCASdJIyp84J/MJ6gx9qvXBcwV7RQ3EunQAIGkiPzMCfngDEmgrXJr6X5+KX+KGE4BDKBGZIIgDajmdgLpcFYJCOw3zK237EAjSSOhHaTzx6Pw95b9tMRJEYKmWmOx7/vVg+Hb4hQ3xNQvED4XlHlZSjKN9RAjOI+lB4+DLlxLzWmYgwfIYZX9PL5kYTIOxjbNPubfFLH4TRftsHtMQAwYE41nupIzMzmojlnD3Lb3CQTcskKMSGU/+u5GMaQcjqCPSpBufPfIBUBgP7QCcRBPrE5Pegv8A4f5x/U8ODeX4d1GW3eSR5XYDaPyt5WHvUwSShB+ZcdpPceprMLXMLlm6OJBWcC8oE/Etr8rAnBdSftIq+c543QFuI8m6qlQDuT+f/wDXMTQZx4/5if6e4iqdL8Q6sfS05JXO0tp+grPf6fAYYJrWjyhGI+KVZXJLK0mHAKGLnQ/LjGx9qoPMuUtw9woZ0GShMbAnUs5yKCHt3SB1nqNv16+1SfANJBOBI1GJwdx07Ux4mx1AxuPrmnnK7xR1MgCZM9p3+1BpXhPh4AYAKCJ6kdJg+k7d+tXThrhmCTv3qt8q4TSu4kDP7x9/9qsHBW+89995zQTls4opLRwPaig9qSKWig4uW5BHeormHDnTBAcHGk4x6H2qYrkoKCtHgvhFnjEDV1iMkYiZ2qIEeYABCFkaSBEZEjcz/N6tnG8MpBx0x/1VfPAydQBUiAMjP1G2PSgq3iDhnuzchtOkAtpJJiB1I8xk9h+tenh/l63eDuhiRJMrsZ0yYORECf8APSnfiZvhjUDgkkgiZCQVPTYDvt71F+COHuf0JZWBDBvKRBMZIB74x7mgzCzbK3GXdgYGPXsauvJuA+IiM2kISFNwADQT5AWPyldZX1AJ6kVWeboUufEHlJYnfO/foamuR8y/0nQAguGhVn80rqmNgADtuBQT97jGv2mW5bUPJyCYJtnSbhEQF0qZ+kE1DcouHhLzcNcwZm04iVZlVtAMbMIzOCNs0/5XfY6l1OFZn+GJAU/MSSCPNscYx71zzDl3xjbUsFGkMkzglVcoDjyzJ9DJoH3FwoQ3YaGPxAfmKnLASsArAcAZ8pH5qgeeC5w11nt6tGqFYjUhnIj9+lPuD4wXbLIzIHUBBIJYQxZWUbCTA3xvnEL4e4hiuhGKXgjG3DMUdFPnUriGQCfYrQJy7mTcUji9ctkEAC2EKkHoVP0PfrVj8NMLnC2if/wLdtkASZS/cNsDtIAJHXFVbmfF8UEN+1c8qwbsLpMjE5wVEge9e/J/GWifjIG1CXAARi0Srqdg22IggDagutwBgr3JC7PmYF0BJVTsRIOP7dutVfx8/wAO1aUqhufFQMwVgx0ISWI2yhQEzt9asPBcxHE2Ge24KMGC6RpCNAKqVOQRAaTmcx0Nf8S8rF8lBqhQq2jsqsFBcEbSzljvPmG+1BVOI4cxqXNsgT/8djkehxTUJMQe5n67GfenfJeKZH0kSs+YE/Q57xUlzLlfw/8AUtsCjH5SM+bsdv8ANBavw/4zVba2cshABk5QbSOkR+grQuFtgjVmTGcCsZ8LcW1q7bcDB8pG0qSBE9hvHpW5WLRgT/PpQeoWiu4ooEooooCkpaKDzuLTG/ag4HX+dPWpKK5ZKDOPxQY/BgY1hpj3BOZ75pvyktwvDAGNKATIjJgiG6A4I3z9hZvGnJm4g2VUY1gk9gCJP87VWPEFlrrrZGURZJiB5STuAABg/frQU3n91eIDhUCk+246j0GKgOWSem/lHv0A9IHTrV74Pw6SrOMdRMbHEnbaD9BtVcscqi88/lYdcw3Ud8zn96CR4dmyg8ogICRg4BgxH933I7CpjlnCFGUB2gToBYnAGUUfIpG8ehpxyzgP9JcAMxaD+Yafz74PbNODyZviLBA1AlwMS0yG/SZ+lBU+d8og/EssQ2oyMAYA1LMyTB2PQ9aiOAuFn0odDmCoBOHBOFbcalx9ROK1XjOUgsxIiY05/cHGQTscz98559y7RdfRODKwD8pA/Yk0DyxxOq2eIJQOJLyBIAJWCO3QyN6iuY8Crg8Rw4RAsB7QOxYxqC/2mu1doZphLog9YdQJkdNRGrrhjFNOHDq4KlV3Bg4IaJU9CDHt9aA5LzA2L2oM1tGgPoMR2fqJBM5HetEssXtqWuKGYnzEzrcCGOmATMDbOZgRFUa7wK3DCqEuCJXo2JlR7dKsfha9cdDaJYXUIYNsSqBgcnrELPTSKCG4zlijiLqw+sQACoMMVGJG8TG3qatHJOEIgOFyCpEN17yYO8fT0plwHK3+K4nzu2okn4hMNjU5g5+nSrZyjhH8qvr30tIZI09N4J9RQQVzkxturNGkuFBg4iOxP5fatXsN5RmcDPfG9MrfAjUSRM94J+8U7tLAAyY70HrNFJRQJRRSUC0tczS0C0tczRNAMs1EcdyC287jVhoxiZx2qXmigi7XKFUEDY5PrjT+0VWuK8Mn47nPmCnVAMRgwP8AmryDSFetBBcs5MFSG79hg98dRXs3KMyGYb7E59xsT71MAUUEa/LgRBA2j3Haozj/AA2lxdJXYQIxjbB6b9KstFBmV/wgbZYkeRsMIkebZwO4MZ3+bvTS34M84cFlEzjz4xII7YxFawRXC2gOlBl48KqDIDTM5xvmJj6T2qX4Dw4bdwOJECMR1icCrz8MV0FAoIW3yFNeuB6ftI7Gpi1bAEV1S0BFEUTRQLRRRQJSUtFAlFFFAUUUUBS0lLQFFFFAUUlFAtFFFAUUUUBRRRQFFFJQFLRRQFLSUt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data:image/jpeg;base64,/9j/4AAQSkZJRgABAQAAAQABAAD/2wCEAAkGBxQTEhQUExQVFRUXGBgYFxgYGBcYGhkcFxgXGBsXGhUYHigiHholHBcaITEhJSkrLi4uGx8zODMsNygtLisBCgoKBQUFDgUFDisZExkrKysrKysrKysrKysrKysrKysrKysrKysrKysrKysrKysrKysrKysrKysrKysrKysrK//AABEIAPwAtQMBIgACEQEDEQH/xAAcAAABBQEBAQAAAAAAAAAAAAAAAQQFBgcCAwj/xAA6EAACAQMCBAQEBQMEAgIDAAABAhEAAyESMQQFQVEGImFxEzKBkQdCobHwFFLBI9Hh8RUzYpJDcrL/xAAUAQEAAAAAAAAAAAAAAAAAAAAA/8QAFBEBAAAAAAAAAAAAAAAAAAAAAP/aAAwDAQACEQMRAD8A2GiliiKBQKNNArqgSKTTXVFBzppdNLRQJppNNdUUCaaNNGsZ9N/SgNQGmiK6omg500umuopZoONNJFelJQcRRFd0UHEUEV0a5oEopaKDmiiigVa6rla6oCiiigKKK8OL4tbalnYKAJJP3+8A0HPMeMFq2Xbp/n+T9Ko/NPxDW00DSR7iZgn5p3iMRj1qL8deLkvKqWrmIOoAkZIgjV2A/wD6rNOMtRcZe2mFj+6MH/egtvMfH966CFhU7xJ9yduvXtXjyzx7fsNBeQCMEahAGV6ROc+1VO1KIYICkmDsWjDAd4Mio248+ooN/TxlNtWkLjUeoz8uT9evb2qD5j4ha4GDXljUV04wBuxzLE9B6jesls8wYACTHbJn+ClfmLTPcQYn+dBQX1fGfFcI6uri5aO6nbbJHb2/XrWuch8QWeKto1t11MJ0TkRuPWK+deX8FbuA3WYKQNKgD5sGd9vUe1SNjibnDsly1r0oRJbHmOZjpvsOnWg+jqWobwlzj+r4VLxgMZDAGcqYqYoFpKKKANc0ppKAooooOaIrqKIoEWuqFFLFAlFLSUAayPx3zxy5VSyhjJg9BgYIwRpP6VpPiLnC8LZa4wnoBtk9/TvXzzznmrvdZjnPTaf5ig8OK4NpJUGZgjJgkSQfYEfcVH3eFuZJBgTnpgZgn0r0PFMpYCQJmDGMd/UR9qe8PzpwqgglAoRln5gGLfqMfSg9UQvw0m4AFmBEsRIxq/Ku+MzVfSzJP71P/wDlhoHwgEEOCg382Qw9RMeoHSTUUirAEEtqGehH77x9KDtbBCK3r5dxPQn1rq7Yk6dugwTJrlOGZ9RWY1evrsOuxqYPK7ty2jBQMeYkdjER1iKCK4PintHRqIAOoRjzbSZHvVi4jiGbhwgtgxjUzEMRvJnMz6bGol+HBZQwEowBI2iDj3wTU0OfLasvaVLhZ93bygiJiGmYPcCgsP4S82Fq+9vGi4o1DsyzEHrWx1gP4f8AHpZ4oXGXUsR7EsIPrHr61vtp9QDDqJoOqKKKBDRSmkoCkpaKBaKSaJoO1FBFcqaWaANJQa8786Wjsf2oM0/FDnttlFoEalJ/bDD0yR/1WacLxKSpZQwAJaeukdx0mZ9KmvFLl7hV8DPliGxnf659qgrnJXGoowOiJ6EyBkLvtP0FA74S1w983JOhtraxMiFJI/8AllvsKjOb8mNoK6EkFQx9JZl6e0/WmirBIJj69p2PepHheHvOrLbllIzIA6HucfrQMuAsXbpUKIgfNIEASZ7xn9YpzxvCMjf6hD9wsYxME/3AEYzXPCcA2oyQnQmT3jJ6Crny/wAHXTaJ0kqJjQJwc9RvmgTkHhU8Wmqy5AEdApEqAZyehIx3mtE5Z4VW1wotMQTmSROSST2qA/Djkl/hrjyrC2QfmEbmYHc1odxpoMZ57wFvhL8MCZK6X+UZglRGFyInfNVrm3+veUomDgKJ/Ljy94EZOSa2DxZyL4yNqHTvnBB3rGOcWLnDuVM7/Y5j60EryDlDNxSW9UaXg9V1dNtvc+lfQfCoQig7gCf+6+XuVcUVcMGIMzO5wZE/Svo3wnzE3+HRyADABjb1gdBPSgmaUUlKKANJQTSUBRRRQIaSaKKBRS0i0tAVGeIeYfBss0ajBxE7giY96k6qH4mW2/pgykrpJJI7aT/mP1oMa57fa7c1aTk7bme09TB26YqNXiWQrcRhIB9YJlSCD3Hb07U7v8Yw09hPrMkEn6wBTK69tjmJaTg+0b9d6APEBwdQ8xnzf5I2npilt8wKN/pM6jGqTv3k/evezwIKqFIJMltzgxHtuRXJ4NV1C5KmJTrnUAMeoDfagmfCPBfFvNABADSewMdMSMA4/wA1r/Kub6VFuzad1QeZ2IUTjEnesh8IXnLwmQAMDMHfptEzV8u+MxZUi8twQYtogBduzMSCtpd4BkkbdqCZ5h49tWSFvWLyE/mADp/9hUryjnCcQNVsypE+v1rPON4u/wAVaW/8N7aO7Iod1uKSu4kKCpwc5GCOlX/wtwfw7AQoFcCGA7/9UDDxT4tsWItuZdtkXLH6fr9Kyvxpe+Kuv4LWwMq0hpg5BjY1Kcx4g2OPv3GsteuB9FsCFUQgYKbpVoJUk7bZkU28W8zv3bYa4mgXLJuIGIaQJyGVV7EZHQHNBWOWCXUXICsQSTiOm/bb0r6R5FwypZQLBBAMiIOB26RFfNFrmS6EVhqIOTMiMYAI981tX4Tcy+JZddgsQPed/XAFBfqKKKANJSmkoCiiig4ooooOlpa4FLNB1VC8f8wLRaRs4ET1OZI6gRV4vPCk7QKyTx1cAu67dzzCGmQYyYj/AKoKc3LNIJcwJMFRIjqGj2P8FRPE2FBgGZOT0z/xG1PeH4hl8udBPngTAyM+mTTPiOJLQAQYztEd+vagkOIsCxi3cLHRquKcIJxESZP+01GXPOTIVB139OhNetnhX1SR8wJzsZBggnevN10EjrmOooNr/C63aPDeSCZIMgSMDFWu/wAtRlI0rn5vKp1RsWBEEjpNZv8AhK5HxCD5SwGnaIUTIneZ/StUFygr9nk7fEHnfSuAJ0qo3IVFgDtU4iBTTTj+M0wFyxMAVD8X4lt8PcW3fS6GkedUYofWR0zQRvOeGB5i9tl1JftK0TjVbBGr7R9qr3irw98NLrliVKHBYuZ6b7DH1qZ8VeJuGbi+DW0+q6LomOilSrA9ev6V5eP+KH9O8dRAzHWgyHk1galmNJ3MTEruPXNbp+GPLVtWmK/mABHYiD981gvLIkYyB5eo9iI2xW5fhYzKjqxSJwFJbLQZJgRPb3oL/RSTRNAppKCaSgWiikoOJpaSigKJorx4niFQEsQPrQZ9+I3O7ms2EbSgXUxwZ2gT75+ntWdPZdyDqGkMVkxJJycYmBvU943djdush1ofSInTM7xtjvHrVL4h2JMCIJO8b77/AL+v3BzzTgjbDEnbErOSSRpnuAJn1FePLOBXJcwYnffH+Tj2Brz44NLCZBJkTM6QDM9YkfrimWtu4H1AH1oJO6H+G2sFQPl1CDIOInqPbpUbw9sswBPX9aW/qxrJM57x9TScK8OADmcAdT7UGw/hnwnw0Or5myQfoP8AFaI1ZV4B57DNacyVMTO+JP2mtI/qwRQRPOObpwx+I7eiiCSSegAGcVE868S8JdtaLvEWwzjyqZlT0PpB71beESG1/m2Hp7djUT4ia66sqqDJgymoe+Ou9BmPFtwQ4lf6cs7AqNfmILQASHIz1FSnjq8Ra0NAJhRMD2ntmM11f5MycQt040kDbSAFEbH+YqufiBzD4jqomTnPUf5oILg7BXGIHUNiR1nrvv61rP4b8ZobSQTIPmPfBkDviO+1Zla5wBbtrbtjA85/uIJjp2/arl4F5q5bSPM2AMQSNU7+k7+1BtANFedidInfrXdAs0s0lFAs0UlFBzRRTbjrxVDpEt+Udz0FBxxPMFSqd4g5lrUAMB3+oxv0/mKgOYeJPh3lkE5grIGuNsdtWf3qvc159rLFRAJMgMWOG6uRmI7Dr2oI7juPuLdcCGJ0r3kKSyqDjaaa8bxMkQjK22pW6bAiBnfrXNu4ZZlQETqJ7FYOT1iBXKXHZiwwYDHEDGQSBQM04I3HCDcmACQM4x/j3FOOVOEuaXlQMnaf2OekgGuL5bVqJDSBnVsMiDimhuebYfqO5xFB783ZNfkyNp7+mdonavTl3GsqMomMyC2PosDIjuaZXXnYEdcSf1NJbukGRgmPrEf5FBMeHbjC4IP5vqdUTPsB9K1Tg+YkDb367dgKz3w9ctsArIwaSfiA5JjY+kDFXIWWAGli46EYOwIUqdjBB3iCD1oLBwXiBVaGBH3xUpxniG2iatQHbOfaKpV3m+NDrq9Cftk9cb1XeOeZ0syiZgkEDrHf6zQT/i/xWhXGfL5oP+Y/SszXjFvXdd2QNh1gRA7T3+tNua8d8RgoMqDv/cf9h0rwRSsetBMcVYAdQolc5yM6m7neI+1XLwiFsXpU+Yhl6ENp8xAkd1j3X7U21cAhShzvkemJj9amuUs2sMgl4kCDCgrO3UxPag3Tk/Gi5bU7Eid56n/apCqj4Q4glFkFcACT3I+5wcevpVtU0HVJS0lAUtFFB5u0Cqn4h56oUQ2Z/UAnHfaasfMHhCe38FZ14jAe4AHaDljue312/wAUFI4tyzwvzdOk6mAAk9Jpf6hQFuMxuHRpycqAq6AOuATHse1enFsqFmViFZiY+WBJOnIORO3t61V7t/UTElZMZgjr8oxG5+tBM/8AmtDsYwWEgiflO3sN/rUba5iQLqyT8Tck/sex/wAUzuXc4z6n98HevG8xnPagdvafcgkSNvXpPT2pxxXB2tAZGmTDDqpiRg9IP6V58NzIrae2SdLAfeZMHuVkT/zTJiQcEEdM0Dr4dwJqOV+XJmP9jikXg3uEwknfHQDt9q8OGdwDAw2CDkMR6d9qfcRzRlKqFQbysAwffuN6CSW9at21CEljMrqmCDgSu8jP1Harv+HXMFdGt3CA0j6fMRAnbzH2isnQ7mYJPvvVl5DxnwnRVaG1rMxnTkEQMYAzOPrQajz7lAK5ABzH/BrOOf8ADOoKTuVUCcZYf91svL9V2xbzMic4mDVC8b8rNm4pCkqXXQRnJPlH3wKDPOf8ma1D7iMlQYH/AETH2ry5VxAWZGSNIMSFBOf0nI7VqHFchg27N7/3XEZ2EwJbVgrMSAB0GSazTxByo8PcOIRywU9ipyv07UDg8VbY+S0IUQWJMnJEkgwSc49KdJxKq4jVkQ2k5jBPX/MAiq3a4gAf4G31r3TiSxkwPfP8/wCKDYvCXMwQAdXlDEkjIAJMY2Ed849caFw14EesViXh++fICT5oOroVG4642MfetT5PxSwqhixxOD/b1O07mKCwUVyrV1QLRRRQRHMb3kMxjv2++Pesl8UcYbbnUx7AbyBnSc+vpvWkc2BBPUGdumPt1OD6VlHOrbPd0CQigKQJhm7R3EjGaCsOrsJhgNh69JmktcEvU5gwBtgTJ/narF/46Q0gFgIgkAYMx64Ge00zscodWm78RUuT50AEEeb5TgicEbeuIoI7+mBWIIhZnfEnzfTr9KbvwUSNX6YMdAfap/4Fu2JTWXIiGUaV2yWnP2r15a5+HhELAHTlgwAkfIMNGc+29BUrlojdYB2I67dPT/NLaSCIGrPmG+2Z9op/zLhXkEqQY3aJaMQRO/pvmo97hECBPttuZHbegl249bqBGUIRrhgIGo+YA/oJ7VDNwTxIVjG5AJH3A/WpG2sqVgkYOMxuQ2ke8H2FeD8ebchJCmJBP3H3oG/BPnp6b9qt3g3ltu++limuMa3CLliYg/Md8TVW4W0Gk6oiY9D7z/Iqx+DuJtJe0cRhWPlfGjYiHEYBjeg2/lVl7KAOAxH5hGdvcV1zGwt9VEjUjLcWejKcSO3Sozg+QvZE2HhSDpRpKZggYOAe4+xp5wvMiwHx7TWjOglo06h0FwYg9J0z2oIviOGN10f4bBhI1ifLmYG409wdt6z38Q+BuurOVjSx1iMkqI1htzg/YdYrQuL5ktk6Cxl2l1YwACZkNAjp1/2przPh/wCuQlPk8sEjzKygzIJzgx6jbpQYtyZrIzdmCQJB6ZmMV6obY84mMhVkTAwJb2HbtTbmvD6L1y2wKsrlSBiO2/oQfqK8rVodz+mPURvQWTl/E3UZHUlJGDkyAIwD0O3vGa1TwpxFy4okQJViMSQIOe2+2+elYzw/NWChT5oXShx5ZbVAG2TuZq8eE+etbAfSdInUCcGfSMbzIP0zQbBbavZTUVwHGB11AjPt2BjHpUlbaaD1opJooK7z0KqM5HyqWMbmASI+oA+tZYLTq0HStydTvpz5oJBPqRt6mtL8acSVtqoMaiATn3EesgVUOT8jd2Vi+mf7hq3jJk4GOuT6UDH+ili94/6b4CiCXOltLEnImIIiINe78uAsIysNNswzCTpUuVQk7qvl37jepniOStejz20gmCB5i0zkY6b+gFeT8PctgJpVpJClZDdCwbYMsT5emSNzQVznHKMvDEfD3kgq2RkFQIIO6kY+9M7L2iRcZijoVBXSTOiPMjL9MYO84Im58dwt25/7LagjACCRG24mAdO3p1qA4jls4OkAmf132A+lBUdKyQhIUsYJEExAmATnSc/Woi7ZyQfeO3T74irrzXlLBSBBjzHMlSwGB2Hb2J61VmUl9J+aYjoegzO8yPqM0HhsuenUfqDOR2imjqr5yJmQc98+1TN3l7XfJaQ/EEBjgAkiQNJMyfft2pjZt6W0FB8TAhu/f60DTh7MNDQBvJHsOtTNizJH6nfHSf2+tOm4IqPkXXknYnUDqgA9CDEZ71xeHwyLth/IxmDEyIkMPSRj0oL9+H3ihrDDhOJn4bECxcP5ZP8A6mOwAxHvFaTxNrc9Ihh3FY5YKcXZYFCjAZKsShMERpPy7/err+H/AInFxRwd5ib9pSFYkn4qKAZ1f3qDB9poH/EcvtrcGGXuCNSkemYJrjm3LkKG5bjC6iVwHAGduwON4MVOcQmy/bEj2nvULzPg7hVtKwYgEbEiYkev+aDJ/wARkt30t8XadXBbQ4XMA4WSBkyp/wDtVV4W1qG6r38v8G1aZzzlavy7iLrBQQpMEBTqVgBLdywBAjuKypLEsFBGf0+tA9tKMhWUzvIjr19Km+WXVUC2AC0gyBmV/wCMz36VC8BbCONWQDkyVkf91OkqGGll7HMDp16nuY74GRQaR4O49ykaYCwBMbbzHSd59fvc+C4ksT/P5/zWfeB7khxORB2HXrAO5/29avXCs059f0oJYUtcpRQRHNOC1OGidOx7d64s2BoI0bGRIjPuM1NMtcMn1oKtzgxDRn/TGZEksF0z7ExTcDzYDEKpWBpnUSJiRCgBSYnOameP4Ug641QSYmARJnOfP5utRd/ShUEElpyYXrJl3wfUL99qBP6Jk/8AXoUFgxK3DqLCIHlA8uMqZ3OagecnRcYPEyX0QRGZOCB5exFTpcyxRwyn5lYBpHWLqnEETDCvDn3DkhAwkKBjBgCdLDG/mYfT1oIG1dDXFVAHyQMAHS6aQymfOpGCNwQ3eapXOeFC3Ezuqk5EyoEiAe4YfT0qb51ZRUVbiqVXUAk5UmHIUwYU6z5SMGY3geHiXgkbhDdtWygDykRKgAFtQAz08wjfaaDy5DxjF2DAdSFjYDSTsDMwBG1L4u5UH86gLcAHlLqG2J06DB2zAkbiq7yzjyCASdJIyp84J/MJ6gx9qvXBcwV7RQ3EunQAIGkiPzMCfngDEmgrXJr6X5+KX+KGE4BDKBGZIIgDajmdgLpcFYJCOw3zK237EAjSSOhHaTzx6Pw95b9tMRJEYKmWmOx7/vVg+Hb4hQ3xNQvED4XlHlZSjKN9RAjOI+lB4+DLlxLzWmYgwfIYZX9PL5kYTIOxjbNPubfFLH4TRftsHtMQAwYE41nupIzMzmojlnD3Lb3CQTcskKMSGU/+u5GMaQcjqCPSpBufPfIBUBgP7QCcRBPrE5Pegv8A4f5x/U8ODeX4d1GW3eSR5XYDaPyt5WHvUwSShB+ZcdpPceprMLXMLlm6OJBWcC8oE/Etr8rAnBdSftIq+c543QFuI8m6qlQDuT+f/wDXMTQZx4/5if6e4iqdL8Q6sfS05JXO0tp+grPf6fAYYJrWjyhGI+KVZXJLK0mHAKGLnQ/LjGx9qoPMuUtw9woZ0GShMbAnUs5yKCHt3SB1nqNv16+1SfANJBOBI1GJwdx07Ux4mx1AxuPrmnnK7xR1MgCZM9p3+1BpXhPh4AYAKCJ6kdJg+k7d+tXThrhmCTv3qt8q4TSu4kDP7x9/9qsHBW+89995zQTls4opLRwPaig9qSKWig4uW5BHeormHDnTBAcHGk4x6H2qYrkoKCtHgvhFnjEDV1iMkYiZ2qIEeYABCFkaSBEZEjcz/N6tnG8MpBx0x/1VfPAydQBUiAMjP1G2PSgq3iDhnuzchtOkAtpJJiB1I8xk9h+tenh/l63eDuhiRJMrsZ0yYORECf8APSnfiZvhjUDgkkgiZCQVPTYDvt71F+COHuf0JZWBDBvKRBMZIB74x7mgzCzbK3GXdgYGPXsauvJuA+IiM2kISFNwADQT5AWPyldZX1AJ6kVWeboUufEHlJYnfO/foamuR8y/0nQAguGhVn80rqmNgADtuBQT97jGv2mW5bUPJyCYJtnSbhEQF0qZ+kE1DcouHhLzcNcwZm04iVZlVtAMbMIzOCNs0/5XfY6l1OFZn+GJAU/MSSCPNscYx71zzDl3xjbUsFGkMkzglVcoDjyzJ9DJoH3FwoQ3YaGPxAfmKnLASsArAcAZ8pH5qgeeC5w11nt6tGqFYjUhnIj9+lPuD4wXbLIzIHUBBIJYQxZWUbCTA3xvnEL4e4hiuhGKXgjG3DMUdFPnUriGQCfYrQJy7mTcUji9ctkEAC2EKkHoVP0PfrVj8NMLnC2if/wLdtkASZS/cNsDtIAJHXFVbmfF8UEN+1c8qwbsLpMjE5wVEge9e/J/GWifjIG1CXAARi0Srqdg22IggDagutwBgr3JC7PmYF0BJVTsRIOP7dutVfx8/wAO1aUqhufFQMwVgx0ISWI2yhQEzt9asPBcxHE2Ge24KMGC6RpCNAKqVOQRAaTmcx0Nf8S8rF8lBqhQq2jsqsFBcEbSzljvPmG+1BVOI4cxqXNsgT/8djkehxTUJMQe5n67GfenfJeKZH0kSs+YE/Q57xUlzLlfw/8AUtsCjH5SM+bsdv8ANBavw/4zVba2cshABk5QbSOkR+grQuFtgjVmTGcCsZ8LcW1q7bcDB8pG0qSBE9hvHpW5WLRgT/PpQeoWiu4ooEooooCkpaKDzuLTG/ag4HX+dPWpKK5ZKDOPxQY/BgY1hpj3BOZ75pvyktwvDAGNKATIjJgiG6A4I3z9hZvGnJm4g2VUY1gk9gCJP87VWPEFlrrrZGURZJiB5STuAABg/frQU3n91eIDhUCk+246j0GKgOWSem/lHv0A9IHTrV74Pw6SrOMdRMbHEnbaD9BtVcscqi88/lYdcw3Ud8zn96CR4dmyg8ogICRg4BgxH933I7CpjlnCFGUB2gToBYnAGUUfIpG8ehpxyzgP9JcAMxaD+Yafz74PbNODyZviLBA1AlwMS0yG/SZ+lBU+d8og/EssQ2oyMAYA1LMyTB2PQ9aiOAuFn0odDmCoBOHBOFbcalx9ROK1XjOUgsxIiY05/cHGQTscz98559y7RdfRODKwD8pA/Yk0DyxxOq2eIJQOJLyBIAJWCO3QyN6iuY8Crg8Rw4RAsB7QOxYxqC/2mu1doZphLog9YdQJkdNRGrrhjFNOHDq4KlV3Bg4IaJU9CDHt9aA5LzA2L2oM1tGgPoMR2fqJBM5HetEssXtqWuKGYnzEzrcCGOmATMDbOZgRFUa7wK3DCqEuCJXo2JlR7dKsfha9cdDaJYXUIYNsSqBgcnrELPTSKCG4zlijiLqw+sQACoMMVGJG8TG3qatHJOEIgOFyCpEN17yYO8fT0plwHK3+K4nzu2okn4hMNjU5g5+nSrZyjhH8qvr30tIZI09N4J9RQQVzkxturNGkuFBg4iOxP5fatXsN5RmcDPfG9MrfAjUSRM94J+8U7tLAAyY70HrNFJRQJRRSUC0tczS0C0tczRNAMs1EcdyC287jVhoxiZx2qXmigi7XKFUEDY5PrjT+0VWuK8Mn47nPmCnVAMRgwP8AmryDSFetBBcs5MFSG79hg98dRXs3KMyGYb7E59xsT71MAUUEa/LgRBA2j3Haozj/AA2lxdJXYQIxjbB6b9KstFBmV/wgbZYkeRsMIkebZwO4MZ3+bvTS34M84cFlEzjz4xII7YxFawRXC2gOlBl48KqDIDTM5xvmJj6T2qX4Dw4bdwOJECMR1icCrz8MV0FAoIW3yFNeuB6ftI7Gpi1bAEV1S0BFEUTRQLRRRQJSUtFAlFFFAUUUUBS0lLQFFFFAUUlFAtFFFAUUUUBRRRQFFFJQFLRRQFLSUt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4" name="Picture 6" descr="http://upload.wikimedia.org/wikipedia/commons/d/d5/Jean_racine.jpg"/>
          <p:cNvPicPr>
            <a:picLocks noChangeAspect="1" noChangeArrowheads="1"/>
          </p:cNvPicPr>
          <p:nvPr/>
        </p:nvPicPr>
        <p:blipFill>
          <a:blip r:embed="rId2" cstate="print"/>
          <a:srcRect/>
          <a:stretch>
            <a:fillRect/>
          </a:stretch>
        </p:blipFill>
        <p:spPr bwMode="auto">
          <a:xfrm>
            <a:off x="2699792" y="980728"/>
            <a:ext cx="3424837" cy="4752528"/>
          </a:xfrm>
          <a:prstGeom prst="ellipse">
            <a:avLst/>
          </a:prstGeom>
          <a:ln>
            <a:noFill/>
          </a:ln>
          <a:effectLst/>
        </p:spPr>
      </p:pic>
      <p:sp>
        <p:nvSpPr>
          <p:cNvPr id="7" name="Rectangle 6"/>
          <p:cNvSpPr/>
          <p:nvPr/>
        </p:nvSpPr>
        <p:spPr>
          <a:xfrm>
            <a:off x="2915816" y="5473005"/>
            <a:ext cx="3168352"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400" b="1" dirty="0" smtClean="0"/>
              <a:t>Né à La </a:t>
            </a:r>
            <a:r>
              <a:rPr lang="fr-FR" sz="1400" b="1" dirty="0" err="1" smtClean="0"/>
              <a:t>Ferté-Milon</a:t>
            </a:r>
            <a:r>
              <a:rPr lang="fr-FR" sz="1400" b="1" dirty="0" smtClean="0"/>
              <a:t> le 22 décembre 1639 et mort à Paris le 21 avril 1699, est un dramaturge et poète français considéré comme l'un des plus grands auteurs de tragédies de la période classique en France sous Louis XIV.</a:t>
            </a:r>
            <a:endParaRPr lang="fr-FR" sz="1400" b="1"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Autofit/>
          </a:bodyPr>
          <a:lstStyle/>
          <a:p>
            <a:r>
              <a:rPr lang="fr-FR" sz="8000" dirty="0" smtClean="0">
                <a:latin typeface="Arial Black" pitchFamily="34" charset="0"/>
              </a:rPr>
              <a:t>RACINE,</a:t>
            </a:r>
            <a:endParaRPr lang="fr-FR" sz="8000" dirty="0">
              <a:latin typeface="Arial Black" pitchFamily="34" charset="0"/>
            </a:endParaRPr>
          </a:p>
        </p:txBody>
      </p:sp>
      <p:sp>
        <p:nvSpPr>
          <p:cNvPr id="3" name="Espace réservé du contenu 2"/>
          <p:cNvSpPr>
            <a:spLocks noGrp="1"/>
          </p:cNvSpPr>
          <p:nvPr>
            <p:ph idx="1"/>
          </p:nvPr>
        </p:nvSpPr>
        <p:spPr>
          <a:xfrm>
            <a:off x="395536" y="980728"/>
            <a:ext cx="8229600" cy="1617043"/>
          </a:xfrm>
        </p:spPr>
        <p:txBody>
          <a:bodyPr/>
          <a:lstStyle/>
          <a:p>
            <a:pPr algn="ctr">
              <a:buNone/>
            </a:pPr>
            <a:r>
              <a:rPr lang="fr-FR" sz="6600" u="sng" dirty="0" smtClean="0">
                <a:latin typeface="Algerian" pitchFamily="82" charset="0"/>
              </a:rPr>
              <a:t>Iphigénie à Aulis.</a:t>
            </a:r>
            <a:endParaRPr lang="fr-FR" u="sng" dirty="0">
              <a:latin typeface="Algerian" pitchFamily="82" charset="0"/>
            </a:endParaRPr>
          </a:p>
        </p:txBody>
      </p:sp>
      <p:sp>
        <p:nvSpPr>
          <p:cNvPr id="4" name="ZoneTexte 3"/>
          <p:cNvSpPr txBox="1"/>
          <p:nvPr/>
        </p:nvSpPr>
        <p:spPr>
          <a:xfrm>
            <a:off x="179512" y="2204864"/>
            <a:ext cx="8568952" cy="4093428"/>
          </a:xfrm>
          <a:prstGeom prst="rect">
            <a:avLst/>
          </a:prstGeom>
          <a:noFill/>
        </p:spPr>
        <p:txBody>
          <a:bodyPr wrap="square" rtlCol="0">
            <a:spAutoFit/>
          </a:bodyPr>
          <a:lstStyle/>
          <a:p>
            <a:pPr algn="ctr"/>
            <a:r>
              <a:rPr lang="fr-FR" b="1" u="sng" dirty="0" smtClean="0">
                <a:solidFill>
                  <a:srgbClr val="FF0000"/>
                </a:solidFill>
              </a:rPr>
              <a:t> </a:t>
            </a:r>
            <a:r>
              <a:rPr lang="fr-FR" b="1" u="sng" dirty="0" smtClean="0"/>
              <a:t>(extrait ACTE 5 Scène 1 </a:t>
            </a:r>
            <a:r>
              <a:rPr lang="fr-FR" dirty="0" smtClean="0"/>
              <a:t>: IPHIGENIE :		</a:t>
            </a:r>
            <a:r>
              <a:rPr lang="fr-FR" sz="1400" dirty="0" smtClean="0"/>
              <a:t> </a:t>
            </a:r>
            <a:r>
              <a:rPr lang="fr-FR" sz="1400" dirty="0" smtClean="0">
                <a:latin typeface="Algerian" pitchFamily="82" charset="0"/>
              </a:rPr>
              <a:t>« Ah, madame ! </a:t>
            </a:r>
          </a:p>
          <a:p>
            <a:pPr algn="ctr"/>
            <a:r>
              <a:rPr lang="fr-FR" sz="1400" dirty="0" smtClean="0">
                <a:latin typeface="Algerian" pitchFamily="82" charset="0"/>
              </a:rPr>
              <a:t>Sous quel astre cruel avez-vous mis au jour </a:t>
            </a:r>
          </a:p>
          <a:p>
            <a:pPr algn="ctr"/>
            <a:r>
              <a:rPr lang="fr-FR" sz="1400" dirty="0" smtClean="0">
                <a:latin typeface="Algerian" pitchFamily="82" charset="0"/>
              </a:rPr>
              <a:t>Le malheureux objet d’une si tendre amour !</a:t>
            </a:r>
          </a:p>
          <a:p>
            <a:pPr algn="ctr"/>
            <a:r>
              <a:rPr lang="fr-FR" sz="1400" dirty="0" smtClean="0">
                <a:latin typeface="Algerian" pitchFamily="82" charset="0"/>
              </a:rPr>
              <a:t>Mais que pouvais-vous faire en l ’état où nous sommes</a:t>
            </a:r>
          </a:p>
          <a:p>
            <a:pPr algn="ctr"/>
            <a:r>
              <a:rPr lang="fr-FR" sz="1400" dirty="0" smtClean="0">
                <a:latin typeface="Algerian" pitchFamily="82" charset="0"/>
              </a:rPr>
              <a:t>Vous avez à combattre et les dieux et les hommes.</a:t>
            </a:r>
          </a:p>
          <a:p>
            <a:pPr algn="ctr"/>
            <a:r>
              <a:rPr lang="fr-FR" sz="1400" dirty="0" smtClean="0">
                <a:latin typeface="Algerian" pitchFamily="82" charset="0"/>
              </a:rPr>
              <a:t>Contre un peuple en fureur vous exposez-vous  ?</a:t>
            </a:r>
          </a:p>
          <a:p>
            <a:pPr algn="ctr"/>
            <a:r>
              <a:rPr lang="fr-FR" sz="1400" dirty="0" smtClean="0">
                <a:latin typeface="Algerian" pitchFamily="82" charset="0"/>
              </a:rPr>
              <a:t>N’allez point, dans un camp rebelle à votre époux,</a:t>
            </a:r>
          </a:p>
          <a:p>
            <a:pPr algn="ctr"/>
            <a:r>
              <a:rPr lang="fr-FR" sz="1400" dirty="0" smtClean="0">
                <a:latin typeface="Algerian" pitchFamily="82" charset="0"/>
              </a:rPr>
              <a:t>Seule à me retenir vainement obstinée,</a:t>
            </a:r>
          </a:p>
          <a:p>
            <a:pPr algn="ctr"/>
            <a:r>
              <a:rPr lang="fr-FR" sz="1400" dirty="0" smtClean="0">
                <a:latin typeface="Algerian" pitchFamily="82" charset="0"/>
              </a:rPr>
              <a:t>Par des soldats peut-être indignement traînée,</a:t>
            </a:r>
          </a:p>
          <a:p>
            <a:pPr algn="ctr"/>
            <a:r>
              <a:rPr lang="fr-FR" sz="1400" dirty="0" smtClean="0">
                <a:latin typeface="Algerian" pitchFamily="82" charset="0"/>
              </a:rPr>
              <a:t>Présenter un spectacle à mes yeux plus cruel que la mort.</a:t>
            </a:r>
          </a:p>
          <a:p>
            <a:pPr algn="ctr"/>
            <a:r>
              <a:rPr lang="fr-FR" sz="1400" dirty="0" smtClean="0">
                <a:latin typeface="Algerian" pitchFamily="82" charset="0"/>
              </a:rPr>
              <a:t>Allez : laissez aux Grecs achever leur ouvrage ,</a:t>
            </a:r>
          </a:p>
          <a:p>
            <a:pPr algn="ctr"/>
            <a:r>
              <a:rPr lang="fr-FR" sz="1400" dirty="0" smtClean="0">
                <a:latin typeface="Algerian" pitchFamily="82" charset="0"/>
              </a:rPr>
              <a:t>Et quittez pour jamais un malheureux rivage ;</a:t>
            </a:r>
          </a:p>
          <a:p>
            <a:pPr algn="ctr"/>
            <a:r>
              <a:rPr lang="fr-FR" sz="1400" dirty="0" smtClean="0">
                <a:latin typeface="Algerian" pitchFamily="82" charset="0"/>
              </a:rPr>
              <a:t>Du bûcher qui m’attend, trop voisin de ces lieux,</a:t>
            </a:r>
          </a:p>
          <a:p>
            <a:pPr algn="ctr"/>
            <a:r>
              <a:rPr lang="fr-FR" sz="1400" dirty="0" smtClean="0">
                <a:latin typeface="Algerian" pitchFamily="82" charset="0"/>
              </a:rPr>
              <a:t>La flamme de trop près viendrait frapper vos yeux.</a:t>
            </a:r>
          </a:p>
          <a:p>
            <a:pPr algn="ctr"/>
            <a:r>
              <a:rPr lang="fr-FR" sz="1400" dirty="0" smtClean="0">
                <a:latin typeface="Algerian" pitchFamily="82" charset="0"/>
              </a:rPr>
              <a:t>Surtout, si vous m’aimez, par cet amour de mère,</a:t>
            </a:r>
          </a:p>
          <a:p>
            <a:pPr algn="ctr"/>
            <a:r>
              <a:rPr lang="fr-FR" sz="1400" dirty="0" smtClean="0">
                <a:latin typeface="Algerian" pitchFamily="82" charset="0"/>
              </a:rPr>
              <a:t>Ne reprochez jamais mon trépas à mon père. »</a:t>
            </a:r>
          </a:p>
          <a:p>
            <a:pPr algn="ctr"/>
            <a:endParaRPr lang="fr-FR" sz="1200" dirty="0" smtClean="0">
              <a:solidFill>
                <a:srgbClr val="FF0000"/>
              </a:solidFill>
            </a:endParaRPr>
          </a:p>
          <a:p>
            <a:endParaRPr lang="fr-FR" dirty="0"/>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980728"/>
            <a:ext cx="7272808" cy="5112568"/>
          </a:xfrm>
          <a:ln w="19050">
            <a:solidFill>
              <a:schemeClr val="tx1"/>
            </a:solidFill>
          </a:ln>
          <a:effectLst>
            <a:glow rad="63500">
              <a:schemeClr val="accent6">
                <a:satMod val="175000"/>
                <a:alpha val="40000"/>
              </a:schemeClr>
            </a:glow>
          </a:effectLst>
          <a:scene3d>
            <a:camera prst="perspectiveRight"/>
            <a:lightRig rig="threePt" dir="t"/>
          </a:scene3d>
        </p:spPr>
        <p:txBody>
          <a:bodyPr>
            <a:normAutofit fontScale="85000" lnSpcReduction="10000"/>
          </a:bodyPr>
          <a:lstStyle/>
          <a:p>
            <a:pPr>
              <a:buNone/>
            </a:pPr>
            <a:r>
              <a:rPr lang="fr-FR" dirty="0" smtClean="0"/>
              <a:t>&gt;&gt;&gt;&gt;&gt;&gt;&gt;&gt;&gt;Cet extrait révèle à notre sens le profond aspect tragique d’</a:t>
            </a:r>
            <a:r>
              <a:rPr lang="fr-FR" u="sng" dirty="0" smtClean="0"/>
              <a:t>Iphigénie à Aulis. </a:t>
            </a:r>
            <a:r>
              <a:rPr lang="fr-FR" dirty="0" smtClean="0"/>
              <a:t>On y </a:t>
            </a:r>
            <a:r>
              <a:rPr lang="fr-FR" dirty="0" smtClean="0"/>
              <a:t>voi</a:t>
            </a:r>
            <a:r>
              <a:rPr lang="fr-FR" dirty="0" smtClean="0"/>
              <a:t>t</a:t>
            </a:r>
            <a:r>
              <a:rPr lang="fr-FR" dirty="0" smtClean="0"/>
              <a:t> </a:t>
            </a:r>
            <a:r>
              <a:rPr lang="fr-FR" dirty="0" smtClean="0"/>
              <a:t>la fusion de l’amour entre une mère et sa fille, la résignation de cette dernière </a:t>
            </a:r>
            <a:r>
              <a:rPr lang="fr-FR" dirty="0" smtClean="0"/>
              <a:t>quan</a:t>
            </a:r>
            <a:r>
              <a:rPr lang="fr-FR" dirty="0" smtClean="0"/>
              <a:t>t</a:t>
            </a:r>
            <a:r>
              <a:rPr lang="fr-FR" dirty="0" smtClean="0"/>
              <a:t> </a:t>
            </a:r>
            <a:r>
              <a:rPr lang="fr-FR" dirty="0" smtClean="0"/>
              <a:t>à la situation et à son propre sort. Iphigénie ne montre aucun signe de peur face à la mort qui est devenue inévitable, elle s’en va même préférer celle-ci à la vue d’une mère luttant seule pour la survie de sa fille. Cet extrait est particulièrement intéressant en nous enveloppant de l’atmosphère engendrée par le récit de ce mythe qui se </a:t>
            </a:r>
            <a:r>
              <a:rPr lang="fr-FR" dirty="0" smtClean="0"/>
              <a:t>veu</a:t>
            </a:r>
            <a:r>
              <a:rPr lang="fr-FR" dirty="0" smtClean="0"/>
              <a:t>t</a:t>
            </a:r>
            <a:r>
              <a:rPr lang="fr-FR" dirty="0" smtClean="0"/>
              <a:t> </a:t>
            </a:r>
            <a:r>
              <a:rPr lang="fr-FR" dirty="0" smtClean="0"/>
              <a:t>tragique et même quelques peux épique. </a:t>
            </a:r>
            <a:r>
              <a:rPr lang="fr-FR" dirty="0" smtClean="0"/>
              <a:t>&lt;&lt;&lt;&lt;&lt;&lt;&lt;&lt;&lt;&lt;</a:t>
            </a:r>
            <a:endParaRPr lang="fr-FR" sz="1400"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D’autres adaptations existent !</a:t>
            </a:r>
            <a:endParaRPr lang="fr-FR" dirty="0"/>
          </a:p>
        </p:txBody>
      </p:sp>
      <p:sp>
        <p:nvSpPr>
          <p:cNvPr id="3" name="Espace réservé du contenu 2"/>
          <p:cNvSpPr>
            <a:spLocks noGrp="1"/>
          </p:cNvSpPr>
          <p:nvPr>
            <p:ph idx="1"/>
          </p:nvPr>
        </p:nvSpPr>
        <p:spPr>
          <a:xfrm>
            <a:off x="457200" y="1600201"/>
            <a:ext cx="8229600" cy="1612775"/>
          </a:xfrm>
        </p:spPr>
        <p:txBody>
          <a:bodyPr>
            <a:noAutofit/>
          </a:bodyPr>
          <a:lstStyle/>
          <a:p>
            <a:pPr algn="ctr">
              <a:buNone/>
            </a:pPr>
            <a:r>
              <a:rPr lang="fr-FR" sz="4400" u="sng" dirty="0" smtClean="0">
                <a:effectLst>
                  <a:glow rad="63500">
                    <a:schemeClr val="accent1">
                      <a:satMod val="175000"/>
                      <a:alpha val="40000"/>
                    </a:schemeClr>
                  </a:glow>
                </a:effectLst>
                <a:latin typeface="Agency FB" pitchFamily="34" charset="0"/>
              </a:rPr>
              <a:t>Iphegenia</a:t>
            </a:r>
            <a:r>
              <a:rPr lang="fr-FR" sz="4400" dirty="0" smtClean="0">
                <a:effectLst>
                  <a:glow rad="63500">
                    <a:schemeClr val="accent1">
                      <a:satMod val="175000"/>
                      <a:alpha val="40000"/>
                    </a:schemeClr>
                  </a:glow>
                </a:effectLst>
                <a:latin typeface="Agency FB" pitchFamily="34" charset="0"/>
              </a:rPr>
              <a:t> : </a:t>
            </a:r>
            <a:r>
              <a:rPr lang="fr-FR" sz="4400" dirty="0">
                <a:latin typeface="Agency FB" pitchFamily="34" charset="0"/>
              </a:rPr>
              <a:t>film grec réalisé par Michael Cacoyannis et sorti en </a:t>
            </a:r>
            <a:r>
              <a:rPr lang="fr-FR" sz="4400" dirty="0" smtClean="0">
                <a:latin typeface="Agency FB" pitchFamily="34" charset="0"/>
              </a:rPr>
              <a:t>1977</a:t>
            </a:r>
          </a:p>
          <a:p>
            <a:pPr algn="ctr">
              <a:buNone/>
            </a:pPr>
            <a:endParaRPr lang="fr-FR" sz="1400" dirty="0">
              <a:solidFill>
                <a:srgbClr val="FF0000"/>
              </a:solidFill>
              <a:effectLst>
                <a:glow rad="63500">
                  <a:schemeClr val="accent1">
                    <a:satMod val="175000"/>
                    <a:alpha val="40000"/>
                  </a:schemeClr>
                </a:glow>
              </a:effectLst>
              <a:latin typeface="Agency FB" pitchFamily="34" charset="0"/>
            </a:endParaRPr>
          </a:p>
        </p:txBody>
      </p:sp>
      <p:pic>
        <p:nvPicPr>
          <p:cNvPr id="4" name="Image 3" descr="http://static.cinebel.be/img/movie/poster/full/1005972_fr_iphigenie_1310562924984.jpg"/>
          <p:cNvPicPr/>
          <p:nvPr/>
        </p:nvPicPr>
        <p:blipFill>
          <a:blip r:embed="rId2" cstate="print"/>
          <a:srcRect/>
          <a:stretch>
            <a:fillRect/>
          </a:stretch>
        </p:blipFill>
        <p:spPr bwMode="auto">
          <a:xfrm>
            <a:off x="0" y="3413745"/>
            <a:ext cx="2526804" cy="3444255"/>
          </a:xfrm>
          <a:prstGeom prst="rect">
            <a:avLst/>
          </a:prstGeom>
          <a:ln>
            <a:noFill/>
          </a:ln>
          <a:effectLst>
            <a:softEdge rad="112500"/>
          </a:effectLst>
        </p:spPr>
      </p:pic>
      <p:pic>
        <p:nvPicPr>
          <p:cNvPr id="5" name="Image 4" descr="http://static.cinebel.be/img/movie/poster/full/1005972_fr_iphigenie_1310562924984.jpg"/>
          <p:cNvPicPr/>
          <p:nvPr/>
        </p:nvPicPr>
        <p:blipFill>
          <a:blip r:embed="rId2" cstate="print"/>
          <a:srcRect/>
          <a:stretch>
            <a:fillRect/>
          </a:stretch>
        </p:blipFill>
        <p:spPr bwMode="auto">
          <a:xfrm>
            <a:off x="6617196" y="3413745"/>
            <a:ext cx="2526804" cy="3444255"/>
          </a:xfrm>
          <a:prstGeom prst="rect">
            <a:avLst/>
          </a:prstGeom>
          <a:ln>
            <a:noFill/>
          </a:ln>
          <a:effectLst>
            <a:softEdge rad="112500"/>
          </a:effectLst>
        </p:spPr>
      </p:pic>
      <p:sp>
        <p:nvSpPr>
          <p:cNvPr id="6" name="Rectangle 5"/>
          <p:cNvSpPr/>
          <p:nvPr/>
        </p:nvSpPr>
        <p:spPr>
          <a:xfrm>
            <a:off x="2555776" y="6093296"/>
            <a:ext cx="3960440" cy="646331"/>
          </a:xfrm>
          <a:prstGeom prst="rect">
            <a:avLst/>
          </a:prstGeom>
        </p:spPr>
        <p:txBody>
          <a:bodyPr wrap="square">
            <a:spAutoFit/>
          </a:bodyPr>
          <a:lstStyle/>
          <a:p>
            <a:pPr algn="ctr"/>
            <a:r>
              <a:rPr lang="fr-FR" dirty="0"/>
              <a:t>Le film est inspiré d'</a:t>
            </a:r>
            <a:r>
              <a:rPr lang="fr-FR" i="1" dirty="0"/>
              <a:t>Iphigénie à Aulis</a:t>
            </a:r>
            <a:r>
              <a:rPr lang="fr-FR" dirty="0"/>
              <a:t>, tragédie grecque d'Euripide</a:t>
            </a:r>
          </a:p>
        </p:txBody>
      </p:sp>
    </p:spTree>
  </p:cSld>
  <p:clrMapOvr>
    <a:masterClrMapping/>
  </p:clrMapOvr>
  <p:transition spd="slow">
    <p:wheel spokes="3"/>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386</TotalTime>
  <Words>1063</Words>
  <Application>Microsoft Office PowerPoint</Application>
  <PresentationFormat>Affichage à l'écran (4:3)</PresentationFormat>
  <Paragraphs>79</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LATIN TERMINALE Travail de groupe autour d’un mythe exploité par Lucrèce  (De Natura Rerum I, 84-101)</vt:lpstr>
      <vt:lpstr>Mythe d’Iphigénie </vt:lpstr>
      <vt:lpstr>Diapositive 3</vt:lpstr>
      <vt:lpstr>Diapositive 4</vt:lpstr>
      <vt:lpstr>Diapositive 5</vt:lpstr>
      <vt:lpstr>RACINE</vt:lpstr>
      <vt:lpstr>RACINE,</vt:lpstr>
      <vt:lpstr>Diapositive 8</vt:lpstr>
      <vt:lpstr>D’autres adaptations existent !</vt:lpstr>
      <vt:lpstr>Le thème de l’innocence sacrifiée …</vt:lpstr>
      <vt:lpstr>Le sacrifice d’Isaac</vt:lpstr>
      <vt:lpstr>Le Mythe de Jephté</vt:lpstr>
      <vt:lpstr>Des ressemblances importantes !</vt:lpstr>
      <vt:lpstr>Diapositive 14</vt:lpstr>
      <vt:lpstr>Le Sacrifice d’Iphigénie  François, dit le Bourguignon (1584 ou 1590 à 1650). Datation de l’œuvre : entre 1629 et 1633.  Nature de l’image : Peinture sur toile  Dimensions : Hauteur 212, * Largeur 154, cm Lieu de conservation : Dijon, Musée des beaux-arts, 4931 </vt:lpstr>
      <vt:lpstr>Le Sacrifice d’Iphigénie</vt:lpstr>
      <vt:lpstr>FIN…</vt:lpstr>
    </vt:vector>
  </TitlesOfParts>
  <Company>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Mythe d’Iphigénie </dc:title>
  <dc:creator>ADMIN H</dc:creator>
  <cp:lastModifiedBy>Proprietaire</cp:lastModifiedBy>
  <cp:revision>66</cp:revision>
  <dcterms:created xsi:type="dcterms:W3CDTF">2014-01-23T16:16:22Z</dcterms:created>
  <dcterms:modified xsi:type="dcterms:W3CDTF">2014-03-10T12:10:28Z</dcterms:modified>
</cp:coreProperties>
</file>